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C7574AB-E789-4ED7-81D8-F46DE1B1375D}" type="datetimeFigureOut">
              <a:rPr lang="en-GB" smtClean="0"/>
              <a:t>23/05/2013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525099-3672-481E-95C2-DBA424A0EACB}" type="slidenum">
              <a:rPr lang="en-GB" smtClean="0"/>
              <a:t>‹#›</a:t>
            </a:fld>
            <a:endParaRPr lang="en-GB"/>
          </a:p>
        </p:txBody>
      </p:sp>
    </p:spTree>
    <p:extLst>
      <p:ext uri="{BB962C8B-B14F-4D97-AF65-F5344CB8AC3E}">
        <p14:creationId xmlns:p14="http://schemas.microsoft.com/office/powerpoint/2010/main" val="638684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7574AB-E789-4ED7-81D8-F46DE1B1375D}" type="datetimeFigureOut">
              <a:rPr lang="en-GB" smtClean="0"/>
              <a:t>23/05/2013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525099-3672-481E-95C2-DBA424A0EACB}" type="slidenum">
              <a:rPr lang="en-GB" smtClean="0"/>
              <a:t>‹#›</a:t>
            </a:fld>
            <a:endParaRPr lang="en-GB"/>
          </a:p>
        </p:txBody>
      </p:sp>
    </p:spTree>
    <p:extLst>
      <p:ext uri="{BB962C8B-B14F-4D97-AF65-F5344CB8AC3E}">
        <p14:creationId xmlns:p14="http://schemas.microsoft.com/office/powerpoint/2010/main" val="4096437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7574AB-E789-4ED7-81D8-F46DE1B1375D}" type="datetimeFigureOut">
              <a:rPr lang="en-GB" smtClean="0"/>
              <a:t>23/05/2013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525099-3672-481E-95C2-DBA424A0EACB}" type="slidenum">
              <a:rPr lang="en-GB" smtClean="0"/>
              <a:t>‹#›</a:t>
            </a:fld>
            <a:endParaRPr lang="en-GB"/>
          </a:p>
        </p:txBody>
      </p:sp>
    </p:spTree>
    <p:extLst>
      <p:ext uri="{BB962C8B-B14F-4D97-AF65-F5344CB8AC3E}">
        <p14:creationId xmlns:p14="http://schemas.microsoft.com/office/powerpoint/2010/main" val="192056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7574AB-E789-4ED7-81D8-F46DE1B1375D}" type="datetimeFigureOut">
              <a:rPr lang="en-GB" smtClean="0"/>
              <a:t>23/05/2013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525099-3672-481E-95C2-DBA424A0EACB}" type="slidenum">
              <a:rPr lang="en-GB" smtClean="0"/>
              <a:t>‹#›</a:t>
            </a:fld>
            <a:endParaRPr lang="en-GB"/>
          </a:p>
        </p:txBody>
      </p:sp>
    </p:spTree>
    <p:extLst>
      <p:ext uri="{BB962C8B-B14F-4D97-AF65-F5344CB8AC3E}">
        <p14:creationId xmlns:p14="http://schemas.microsoft.com/office/powerpoint/2010/main" val="310939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7574AB-E789-4ED7-81D8-F46DE1B1375D}" type="datetimeFigureOut">
              <a:rPr lang="en-GB" smtClean="0"/>
              <a:t>23/05/2013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525099-3672-481E-95C2-DBA424A0EACB}" type="slidenum">
              <a:rPr lang="en-GB" smtClean="0"/>
              <a:t>‹#›</a:t>
            </a:fld>
            <a:endParaRPr lang="en-GB"/>
          </a:p>
        </p:txBody>
      </p:sp>
    </p:spTree>
    <p:extLst>
      <p:ext uri="{BB962C8B-B14F-4D97-AF65-F5344CB8AC3E}">
        <p14:creationId xmlns:p14="http://schemas.microsoft.com/office/powerpoint/2010/main" val="3226064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C7574AB-E789-4ED7-81D8-F46DE1B1375D}" type="datetimeFigureOut">
              <a:rPr lang="en-GB" smtClean="0"/>
              <a:t>23/05/2013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525099-3672-481E-95C2-DBA424A0EACB}" type="slidenum">
              <a:rPr lang="en-GB" smtClean="0"/>
              <a:t>‹#›</a:t>
            </a:fld>
            <a:endParaRPr lang="en-GB"/>
          </a:p>
        </p:txBody>
      </p:sp>
    </p:spTree>
    <p:extLst>
      <p:ext uri="{BB962C8B-B14F-4D97-AF65-F5344CB8AC3E}">
        <p14:creationId xmlns:p14="http://schemas.microsoft.com/office/powerpoint/2010/main" val="3666149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C7574AB-E789-4ED7-81D8-F46DE1B1375D}" type="datetimeFigureOut">
              <a:rPr lang="en-GB" smtClean="0"/>
              <a:t>23/05/2013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525099-3672-481E-95C2-DBA424A0EACB}" type="slidenum">
              <a:rPr lang="en-GB" smtClean="0"/>
              <a:t>‹#›</a:t>
            </a:fld>
            <a:endParaRPr lang="en-GB"/>
          </a:p>
        </p:txBody>
      </p:sp>
    </p:spTree>
    <p:extLst>
      <p:ext uri="{BB962C8B-B14F-4D97-AF65-F5344CB8AC3E}">
        <p14:creationId xmlns:p14="http://schemas.microsoft.com/office/powerpoint/2010/main" val="3585837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C7574AB-E789-4ED7-81D8-F46DE1B1375D}" type="datetimeFigureOut">
              <a:rPr lang="en-GB" smtClean="0"/>
              <a:t>23/05/2013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525099-3672-481E-95C2-DBA424A0EACB}" type="slidenum">
              <a:rPr lang="en-GB" smtClean="0"/>
              <a:t>‹#›</a:t>
            </a:fld>
            <a:endParaRPr lang="en-GB"/>
          </a:p>
        </p:txBody>
      </p:sp>
    </p:spTree>
    <p:extLst>
      <p:ext uri="{BB962C8B-B14F-4D97-AF65-F5344CB8AC3E}">
        <p14:creationId xmlns:p14="http://schemas.microsoft.com/office/powerpoint/2010/main" val="953164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574AB-E789-4ED7-81D8-F46DE1B1375D}" type="datetimeFigureOut">
              <a:rPr lang="en-GB" smtClean="0"/>
              <a:t>23/05/2013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525099-3672-481E-95C2-DBA424A0EACB}" type="slidenum">
              <a:rPr lang="en-GB" smtClean="0"/>
              <a:t>‹#›</a:t>
            </a:fld>
            <a:endParaRPr lang="en-GB"/>
          </a:p>
        </p:txBody>
      </p:sp>
    </p:spTree>
    <p:extLst>
      <p:ext uri="{BB962C8B-B14F-4D97-AF65-F5344CB8AC3E}">
        <p14:creationId xmlns:p14="http://schemas.microsoft.com/office/powerpoint/2010/main" val="397305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7574AB-E789-4ED7-81D8-F46DE1B1375D}" type="datetimeFigureOut">
              <a:rPr lang="en-GB" smtClean="0"/>
              <a:t>23/05/2013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525099-3672-481E-95C2-DBA424A0EACB}" type="slidenum">
              <a:rPr lang="en-GB" smtClean="0"/>
              <a:t>‹#›</a:t>
            </a:fld>
            <a:endParaRPr lang="en-GB"/>
          </a:p>
        </p:txBody>
      </p:sp>
    </p:spTree>
    <p:extLst>
      <p:ext uri="{BB962C8B-B14F-4D97-AF65-F5344CB8AC3E}">
        <p14:creationId xmlns:p14="http://schemas.microsoft.com/office/powerpoint/2010/main" val="3946418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7574AB-E789-4ED7-81D8-F46DE1B1375D}" type="datetimeFigureOut">
              <a:rPr lang="en-GB" smtClean="0"/>
              <a:t>23/05/2013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525099-3672-481E-95C2-DBA424A0EACB}" type="slidenum">
              <a:rPr lang="en-GB" smtClean="0"/>
              <a:t>‹#›</a:t>
            </a:fld>
            <a:endParaRPr lang="en-GB"/>
          </a:p>
        </p:txBody>
      </p:sp>
    </p:spTree>
    <p:extLst>
      <p:ext uri="{BB962C8B-B14F-4D97-AF65-F5344CB8AC3E}">
        <p14:creationId xmlns:p14="http://schemas.microsoft.com/office/powerpoint/2010/main" val="1874661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574AB-E789-4ED7-81D8-F46DE1B1375D}" type="datetimeFigureOut">
              <a:rPr lang="en-GB" smtClean="0"/>
              <a:t>23/05/2013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525099-3672-481E-95C2-DBA424A0EACB}" type="slidenum">
              <a:rPr lang="en-GB" smtClean="0"/>
              <a:t>‹#›</a:t>
            </a:fld>
            <a:endParaRPr lang="en-GB"/>
          </a:p>
        </p:txBody>
      </p:sp>
    </p:spTree>
    <p:extLst>
      <p:ext uri="{BB962C8B-B14F-4D97-AF65-F5344CB8AC3E}">
        <p14:creationId xmlns:p14="http://schemas.microsoft.com/office/powerpoint/2010/main" val="2934986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82708"/>
            <a:ext cx="7772400" cy="958532"/>
          </a:xfrm>
        </p:spPr>
        <p:txBody>
          <a:bodyPr>
            <a:noAutofit/>
          </a:bodyPr>
          <a:lstStyle/>
          <a:p>
            <a:pPr algn="l"/>
            <a:r>
              <a:rPr lang="en-GB" altLang="ja-JP" sz="2600" b="1" dirty="0" smtClean="0">
                <a:latin typeface="Calibri"/>
                <a:cs typeface="Calibri"/>
              </a:rPr>
              <a:t>M4: Make a flashcard/write a paragraph (1/2 page) for each of these hormones:</a:t>
            </a:r>
            <a:r>
              <a:rPr lang="en-GB" altLang="ja-JP" sz="2600" dirty="0" smtClean="0">
                <a:latin typeface="Calibri"/>
                <a:cs typeface="Calibri"/>
              </a:rPr>
              <a:t/>
            </a:r>
            <a:br>
              <a:rPr lang="en-GB" altLang="ja-JP" sz="2600" dirty="0" smtClean="0">
                <a:latin typeface="Calibri"/>
                <a:cs typeface="Calibri"/>
              </a:rPr>
            </a:br>
            <a:r>
              <a:rPr lang="en-GB" altLang="ja-JP" sz="2600" dirty="0">
                <a:latin typeface="Calibri"/>
                <a:cs typeface="Calibri"/>
              </a:rPr>
              <a:t/>
            </a:r>
            <a:br>
              <a:rPr lang="en-GB" altLang="ja-JP" sz="2600" dirty="0">
                <a:latin typeface="Calibri"/>
                <a:cs typeface="Calibri"/>
              </a:rPr>
            </a:br>
            <a:r>
              <a:rPr lang="en-GB" altLang="ja-JP" sz="2600" dirty="0" smtClean="0">
                <a:latin typeface="Calibri"/>
                <a:cs typeface="Calibri"/>
              </a:rPr>
              <a:t/>
            </a:r>
            <a:br>
              <a:rPr lang="en-GB" altLang="ja-JP" sz="2600" dirty="0" smtClean="0">
                <a:latin typeface="Calibri"/>
                <a:cs typeface="Calibri"/>
              </a:rPr>
            </a:br>
            <a:r>
              <a:rPr lang="en-GB" altLang="ja-JP" sz="2600" dirty="0" smtClean="0">
                <a:latin typeface="Calibri"/>
                <a:cs typeface="Calibri"/>
              </a:rPr>
              <a:t/>
            </a:r>
            <a:br>
              <a:rPr lang="en-GB" altLang="ja-JP" sz="2600" dirty="0" smtClean="0">
                <a:latin typeface="Calibri"/>
                <a:cs typeface="Calibri"/>
              </a:rPr>
            </a:br>
            <a:r>
              <a:rPr lang="en-GB" altLang="ja-JP" sz="2600" dirty="0" smtClean="0">
                <a:latin typeface="Calibri"/>
                <a:cs typeface="Calibri"/>
              </a:rPr>
              <a:t/>
            </a:r>
            <a:br>
              <a:rPr lang="en-GB" altLang="ja-JP" sz="2600" dirty="0" smtClean="0">
                <a:latin typeface="Calibri"/>
                <a:cs typeface="Calibri"/>
              </a:rPr>
            </a:br>
            <a:r>
              <a:rPr lang="en-GB" altLang="ja-JP" sz="2600" dirty="0" smtClean="0">
                <a:latin typeface="Calibri"/>
                <a:cs typeface="Calibri"/>
              </a:rPr>
              <a:t/>
            </a:r>
            <a:br>
              <a:rPr lang="en-GB" altLang="ja-JP" sz="2600" dirty="0" smtClean="0">
                <a:latin typeface="Calibri"/>
                <a:cs typeface="Calibri"/>
              </a:rPr>
            </a:br>
            <a:r>
              <a:rPr lang="en-GB" altLang="ja-JP" sz="2600" dirty="0">
                <a:latin typeface="Calibri"/>
                <a:cs typeface="Calibri"/>
              </a:rPr>
              <a:t/>
            </a:r>
            <a:br>
              <a:rPr lang="en-GB" altLang="ja-JP" sz="2600" dirty="0">
                <a:latin typeface="Calibri"/>
                <a:cs typeface="Calibri"/>
              </a:rPr>
            </a:br>
            <a:r>
              <a:rPr lang="en-GB" altLang="ja-JP" sz="2600" dirty="0" smtClean="0">
                <a:latin typeface="Calibri"/>
                <a:cs typeface="Calibri"/>
              </a:rPr>
              <a:t/>
            </a:r>
            <a:br>
              <a:rPr lang="en-GB" altLang="ja-JP" sz="2600" dirty="0" smtClean="0">
                <a:latin typeface="Calibri"/>
                <a:cs typeface="Calibri"/>
              </a:rPr>
            </a:br>
            <a:r>
              <a:rPr lang="en-GB" altLang="ja-JP" sz="2600" dirty="0" smtClean="0">
                <a:latin typeface="Calibri"/>
                <a:cs typeface="Calibri"/>
              </a:rPr>
              <a:t>Each </a:t>
            </a:r>
            <a:r>
              <a:rPr lang="en-US" sz="2600" dirty="0" smtClean="0"/>
              <a:t>flashcard/paragraph </a:t>
            </a:r>
            <a:r>
              <a:rPr lang="en-US" sz="2600" dirty="0"/>
              <a:t>should </a:t>
            </a:r>
            <a:r>
              <a:rPr lang="en-US" sz="2600" b="1" dirty="0"/>
              <a:t>describe how the hormone helps to control the body’s functions</a:t>
            </a:r>
            <a:r>
              <a:rPr lang="en-US" sz="2600" dirty="0"/>
              <a:t>.</a:t>
            </a:r>
            <a:r>
              <a:rPr lang="en-GB" sz="2600" dirty="0" smtClean="0"/>
              <a:t> </a:t>
            </a:r>
            <a:endParaRPr lang="ja-JP" altLang="en-US" sz="2600" dirty="0">
              <a:latin typeface="Calibri"/>
              <a:cs typeface="Calibri"/>
            </a:endParaRPr>
          </a:p>
        </p:txBody>
      </p:sp>
      <p:sp>
        <p:nvSpPr>
          <p:cNvPr id="6" name="Rectangle 5"/>
          <p:cNvSpPr/>
          <p:nvPr/>
        </p:nvSpPr>
        <p:spPr>
          <a:xfrm>
            <a:off x="1291631" y="2120753"/>
            <a:ext cx="4572000" cy="1815882"/>
          </a:xfrm>
          <a:prstGeom prst="rect">
            <a:avLst/>
          </a:prstGeom>
        </p:spPr>
        <p:txBody>
          <a:bodyPr>
            <a:spAutoFit/>
          </a:bodyPr>
          <a:lstStyle/>
          <a:p>
            <a:pPr>
              <a:buFont typeface="Arial"/>
              <a:buChar char="•"/>
            </a:pPr>
            <a:r>
              <a:rPr lang="en-GB" altLang="ja-JP" sz="2800" dirty="0" smtClean="0">
                <a:cs typeface="Calibri"/>
              </a:rPr>
              <a:t> Adrenaline</a:t>
            </a:r>
          </a:p>
          <a:p>
            <a:pPr>
              <a:buFont typeface="Arial"/>
              <a:buChar char="•"/>
            </a:pPr>
            <a:r>
              <a:rPr lang="en-GB" altLang="ja-JP" sz="2800" dirty="0" smtClean="0">
                <a:cs typeface="Calibri"/>
              </a:rPr>
              <a:t> </a:t>
            </a:r>
            <a:r>
              <a:rPr lang="en-GB" altLang="ja-JP" sz="2800" dirty="0" err="1" smtClean="0">
                <a:cs typeface="Calibri"/>
              </a:rPr>
              <a:t>Thyroxine</a:t>
            </a:r>
            <a:endParaRPr lang="en-GB" altLang="ja-JP" sz="2800" dirty="0" smtClean="0">
              <a:cs typeface="Calibri"/>
            </a:endParaRPr>
          </a:p>
          <a:p>
            <a:pPr>
              <a:buFont typeface="Arial"/>
              <a:buChar char="•"/>
            </a:pPr>
            <a:r>
              <a:rPr lang="en-GB" altLang="ja-JP" sz="2800" dirty="0" smtClean="0">
                <a:cs typeface="Calibri"/>
              </a:rPr>
              <a:t> Insulin</a:t>
            </a:r>
          </a:p>
          <a:p>
            <a:pPr>
              <a:buFont typeface="Arial"/>
              <a:buChar char="•"/>
            </a:pPr>
            <a:r>
              <a:rPr lang="en-GB" altLang="ja-JP" sz="2800" dirty="0">
                <a:cs typeface="Calibri"/>
              </a:rPr>
              <a:t> </a:t>
            </a:r>
            <a:r>
              <a:rPr lang="en-GB" altLang="ja-JP" sz="2800" dirty="0" smtClean="0">
                <a:cs typeface="Calibri"/>
              </a:rPr>
              <a:t>Corticosteroids</a:t>
            </a:r>
            <a:endParaRPr lang="ja-JP" altLang="en-US" sz="2800" dirty="0"/>
          </a:p>
        </p:txBody>
      </p:sp>
    </p:spTree>
    <p:extLst>
      <p:ext uri="{BB962C8B-B14F-4D97-AF65-F5344CB8AC3E}">
        <p14:creationId xmlns:p14="http://schemas.microsoft.com/office/powerpoint/2010/main" val="4149402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3781"/>
            <a:ext cx="7772400" cy="958532"/>
          </a:xfrm>
        </p:spPr>
        <p:txBody>
          <a:bodyPr/>
          <a:lstStyle/>
          <a:p>
            <a:r>
              <a:rPr lang="en-GB" altLang="ja-JP" dirty="0" smtClean="0">
                <a:latin typeface="Calibri"/>
                <a:cs typeface="Calibri"/>
              </a:rPr>
              <a:t>Adrenaline</a:t>
            </a:r>
            <a:endParaRPr lang="ja-JP" altLang="en-US" dirty="0">
              <a:latin typeface="Calibri"/>
              <a:cs typeface="Calibri"/>
            </a:endParaRPr>
          </a:p>
        </p:txBody>
      </p:sp>
      <p:sp>
        <p:nvSpPr>
          <p:cNvPr id="3" name="Subtitle 2"/>
          <p:cNvSpPr>
            <a:spLocks noGrp="1"/>
          </p:cNvSpPr>
          <p:nvPr>
            <p:ph type="subTitle" idx="1"/>
          </p:nvPr>
        </p:nvSpPr>
        <p:spPr>
          <a:xfrm>
            <a:off x="685800" y="1186178"/>
            <a:ext cx="7772400" cy="4924460"/>
          </a:xfrm>
        </p:spPr>
        <p:txBody>
          <a:bodyPr>
            <a:normAutofit lnSpcReduction="10000"/>
          </a:bodyPr>
          <a:lstStyle/>
          <a:p>
            <a:pPr algn="l"/>
            <a:r>
              <a:rPr lang="en-US" altLang="ja-JP" sz="1200" dirty="0" smtClean="0">
                <a:solidFill>
                  <a:schemeClr val="tx1"/>
                </a:solidFill>
                <a:latin typeface="+mj-lt"/>
              </a:rPr>
              <a:t>Adrenaline </a:t>
            </a:r>
            <a:r>
              <a:rPr lang="en-US" altLang="ja-JP" sz="1200" dirty="0">
                <a:solidFill>
                  <a:schemeClr val="tx1"/>
                </a:solidFill>
                <a:latin typeface="+mj-lt"/>
              </a:rPr>
              <a:t>is a hormone produced in the medulla of the adrenal glands, from where it is released into the bloodstream.  It has many different actions depending on the type of cells it is acting upon.  </a:t>
            </a:r>
            <a:endParaRPr lang="en-US" altLang="ja-JP" sz="1200" dirty="0" smtClean="0">
              <a:solidFill>
                <a:schemeClr val="tx1"/>
              </a:solidFill>
              <a:latin typeface="+mj-lt"/>
            </a:endParaRPr>
          </a:p>
          <a:p>
            <a:pPr algn="l"/>
            <a:endParaRPr lang="en-US" altLang="ja-JP" sz="1200" dirty="0">
              <a:solidFill>
                <a:schemeClr val="tx1"/>
              </a:solidFill>
              <a:latin typeface="+mj-lt"/>
            </a:endParaRPr>
          </a:p>
          <a:p>
            <a:pPr algn="l"/>
            <a:r>
              <a:rPr lang="en-US" altLang="ja-JP" sz="1200" dirty="0" smtClean="0">
                <a:solidFill>
                  <a:schemeClr val="tx1"/>
                </a:solidFill>
                <a:latin typeface="+mj-lt"/>
              </a:rPr>
              <a:t>The </a:t>
            </a:r>
            <a:r>
              <a:rPr lang="en-US" altLang="ja-JP" sz="1200" dirty="0">
                <a:solidFill>
                  <a:schemeClr val="tx1"/>
                </a:solidFill>
                <a:latin typeface="+mj-lt"/>
              </a:rPr>
              <a:t>overall effect of adrenaline is to prepare the body for the ‘fight or flight’ response in times of stress, </a:t>
            </a:r>
            <a:r>
              <a:rPr lang="en-US" altLang="ja-JP" sz="1200" dirty="0" smtClean="0">
                <a:solidFill>
                  <a:schemeClr val="tx1"/>
                </a:solidFill>
                <a:latin typeface="+mj-lt"/>
              </a:rPr>
              <a:t>i.e., </a:t>
            </a:r>
            <a:r>
              <a:rPr lang="en-US" altLang="ja-JP" sz="1200" dirty="0">
                <a:solidFill>
                  <a:schemeClr val="tx1"/>
                </a:solidFill>
                <a:latin typeface="+mj-lt"/>
              </a:rPr>
              <a:t>for vigorous and/or sudden action.  </a:t>
            </a:r>
            <a:endParaRPr lang="en-US" altLang="ja-JP" sz="1200" dirty="0" smtClean="0">
              <a:solidFill>
                <a:schemeClr val="tx1"/>
              </a:solidFill>
              <a:latin typeface="+mj-lt"/>
            </a:endParaRPr>
          </a:p>
          <a:p>
            <a:pPr algn="l"/>
            <a:endParaRPr lang="en-US" altLang="ja-JP" sz="1200" dirty="0">
              <a:solidFill>
                <a:schemeClr val="tx1"/>
              </a:solidFill>
              <a:latin typeface="+mj-lt"/>
            </a:endParaRPr>
          </a:p>
          <a:p>
            <a:pPr algn="l"/>
            <a:r>
              <a:rPr lang="en-US" altLang="ja-JP" sz="1200" dirty="0" smtClean="0">
                <a:solidFill>
                  <a:schemeClr val="tx1"/>
                </a:solidFill>
                <a:latin typeface="+mj-lt"/>
              </a:rPr>
              <a:t>Key </a:t>
            </a:r>
            <a:r>
              <a:rPr lang="en-US" altLang="ja-JP" sz="1200" dirty="0">
                <a:solidFill>
                  <a:schemeClr val="tx1"/>
                </a:solidFill>
                <a:latin typeface="+mj-lt"/>
              </a:rPr>
              <a:t>actions of adrenaline include increasing the heart rate, increasing blood pressure, expanding the air passages of the lungs, enlarging the pupil in the eye (see figure), redistributing blood to the muscles and altering the body’s metabolism, so as to maximise blood glucose levels (primarily for the brain).  </a:t>
            </a:r>
            <a:r>
              <a:rPr lang="en-US" altLang="ja-JP" sz="1200" dirty="0" smtClean="0">
                <a:solidFill>
                  <a:schemeClr val="tx1"/>
                </a:solidFill>
                <a:latin typeface="+mj-lt"/>
              </a:rPr>
              <a:t>Adrenaline </a:t>
            </a:r>
            <a:r>
              <a:rPr lang="en-US" altLang="ja-JP" sz="1200" dirty="0">
                <a:solidFill>
                  <a:schemeClr val="tx1"/>
                </a:solidFill>
                <a:latin typeface="+mj-lt"/>
              </a:rPr>
              <a:t>release is only increased at times of acute </a:t>
            </a:r>
            <a:r>
              <a:rPr lang="en-US" altLang="ja-JP" sz="1200" dirty="0" smtClean="0">
                <a:solidFill>
                  <a:schemeClr val="tx1"/>
                </a:solidFill>
                <a:latin typeface="+mj-lt"/>
              </a:rPr>
              <a:t>stress. </a:t>
            </a:r>
          </a:p>
          <a:p>
            <a:pPr algn="l"/>
            <a:endParaRPr lang="en-US" altLang="ja-JP" sz="1200" dirty="0">
              <a:solidFill>
                <a:schemeClr val="tx1"/>
              </a:solidFill>
              <a:latin typeface="+mj-lt"/>
            </a:endParaRPr>
          </a:p>
          <a:p>
            <a:pPr algn="l"/>
            <a:r>
              <a:rPr lang="en-US" altLang="ja-JP" sz="1200" dirty="0" smtClean="0">
                <a:solidFill>
                  <a:schemeClr val="tx1"/>
                </a:solidFill>
                <a:latin typeface="+mj-lt"/>
              </a:rPr>
              <a:t>Adrenaline </a:t>
            </a:r>
            <a:r>
              <a:rPr lang="en-US" altLang="ja-JP" sz="1200" dirty="0">
                <a:solidFill>
                  <a:schemeClr val="tx1"/>
                </a:solidFill>
                <a:latin typeface="+mj-lt"/>
              </a:rPr>
              <a:t>is also used as a transmitter by some nerve cells to communicate with other cells (a neurotransmitter).  Very little adrenaline is used in this way</a:t>
            </a:r>
            <a:r>
              <a:rPr lang="en-US" altLang="ja-JP" sz="1200" dirty="0" smtClean="0">
                <a:solidFill>
                  <a:schemeClr val="tx1"/>
                </a:solidFill>
                <a:latin typeface="+mj-lt"/>
              </a:rPr>
              <a:t>.</a:t>
            </a:r>
          </a:p>
          <a:p>
            <a:pPr algn="l"/>
            <a:endParaRPr lang="en-US" altLang="ja-JP" sz="1200" dirty="0">
              <a:solidFill>
                <a:schemeClr val="tx1"/>
              </a:solidFill>
              <a:latin typeface="+mj-lt"/>
            </a:endParaRPr>
          </a:p>
          <a:p>
            <a:pPr algn="l"/>
            <a:r>
              <a:rPr lang="en-US" altLang="ja-JP" sz="1200" b="1" dirty="0" smtClean="0">
                <a:solidFill>
                  <a:schemeClr val="tx1"/>
                </a:solidFill>
                <a:latin typeface="+mj-lt"/>
              </a:rPr>
              <a:t>How </a:t>
            </a:r>
            <a:r>
              <a:rPr lang="en-US" altLang="ja-JP" sz="1200" b="1" dirty="0">
                <a:solidFill>
                  <a:schemeClr val="tx1"/>
                </a:solidFill>
                <a:latin typeface="+mj-lt"/>
              </a:rPr>
              <a:t>is adrenaline controlled</a:t>
            </a:r>
            <a:r>
              <a:rPr lang="en-US" altLang="ja-JP" sz="1200" b="1" dirty="0" smtClean="0">
                <a:solidFill>
                  <a:schemeClr val="tx1"/>
                </a:solidFill>
                <a:latin typeface="+mj-lt"/>
              </a:rPr>
              <a:t>? </a:t>
            </a:r>
            <a:r>
              <a:rPr lang="en-US" altLang="ja-JP" sz="1200" dirty="0" smtClean="0">
                <a:solidFill>
                  <a:schemeClr val="tx1"/>
                </a:solidFill>
                <a:latin typeface="+mj-lt"/>
              </a:rPr>
              <a:t>Adrenaline </a:t>
            </a:r>
            <a:r>
              <a:rPr lang="en-US" altLang="ja-JP" sz="1200" dirty="0">
                <a:solidFill>
                  <a:schemeClr val="tx1"/>
                </a:solidFill>
                <a:latin typeface="+mj-lt"/>
              </a:rPr>
              <a:t>is mainly released in response to stressful events to prepare the body for the ‘fight or flight’ response. These events lead to the activation of nerves connected to the adrenal glands which trigger the secretion of adrenaline and thus increase the levels of adrenaline in the blood.  This process happens relatively quickly, within two to three minutes of the stressful event being encountered.  When the stressful situation ends, the nerve impulses to the adrenal glands are lowered, meaning that the adrenal glands stop producing </a:t>
            </a:r>
            <a:endParaRPr lang="en-US" altLang="ja-JP" sz="1200" dirty="0" smtClean="0">
              <a:solidFill>
                <a:schemeClr val="tx1"/>
              </a:solidFill>
              <a:latin typeface="+mj-lt"/>
            </a:endParaRPr>
          </a:p>
          <a:p>
            <a:pPr algn="l"/>
            <a:endParaRPr lang="en-US" altLang="ja-JP" sz="1200" dirty="0">
              <a:solidFill>
                <a:schemeClr val="tx1"/>
              </a:solidFill>
              <a:latin typeface="+mj-lt"/>
            </a:endParaRPr>
          </a:p>
          <a:p>
            <a:pPr algn="l"/>
            <a:r>
              <a:rPr lang="en-US" altLang="ja-JP" sz="1200" b="1" dirty="0" smtClean="0">
                <a:solidFill>
                  <a:schemeClr val="tx1"/>
                </a:solidFill>
                <a:latin typeface="+mj-lt"/>
              </a:rPr>
              <a:t>What </a:t>
            </a:r>
            <a:r>
              <a:rPr lang="en-US" altLang="ja-JP" sz="1200" b="1" dirty="0">
                <a:solidFill>
                  <a:schemeClr val="tx1"/>
                </a:solidFill>
                <a:latin typeface="+mj-lt"/>
              </a:rPr>
              <a:t>happens if I have too much adrenaline</a:t>
            </a:r>
            <a:r>
              <a:rPr lang="en-US" altLang="ja-JP" sz="1200" b="1" dirty="0" smtClean="0">
                <a:solidFill>
                  <a:schemeClr val="tx1"/>
                </a:solidFill>
                <a:latin typeface="+mj-lt"/>
              </a:rPr>
              <a:t>? </a:t>
            </a:r>
            <a:r>
              <a:rPr lang="en-US" altLang="ja-JP" sz="1200" dirty="0" smtClean="0">
                <a:solidFill>
                  <a:schemeClr val="tx1"/>
                </a:solidFill>
                <a:latin typeface="+mj-lt"/>
              </a:rPr>
              <a:t>Overproduction </a:t>
            </a:r>
            <a:r>
              <a:rPr lang="en-US" altLang="ja-JP" sz="1200" dirty="0">
                <a:solidFill>
                  <a:schemeClr val="tx1"/>
                </a:solidFill>
                <a:latin typeface="+mj-lt"/>
              </a:rPr>
              <a:t>of adrenaline is rare. </a:t>
            </a:r>
            <a:r>
              <a:rPr lang="en-US" altLang="ja-JP" sz="1200" dirty="0" smtClean="0">
                <a:solidFill>
                  <a:schemeClr val="tx1"/>
                </a:solidFill>
                <a:latin typeface="+mj-lt"/>
              </a:rPr>
              <a:t>Symptoms </a:t>
            </a:r>
            <a:r>
              <a:rPr lang="en-US" altLang="ja-JP" sz="1200" dirty="0">
                <a:solidFill>
                  <a:schemeClr val="tx1"/>
                </a:solidFill>
                <a:latin typeface="+mj-lt"/>
              </a:rPr>
              <a:t>may include rapid heart beat, high blood pressure, anxiety, weight loss, excessive sweating and palpitations</a:t>
            </a:r>
            <a:r>
              <a:rPr lang="en-US" altLang="ja-JP" sz="1200" dirty="0" smtClean="0">
                <a:solidFill>
                  <a:schemeClr val="tx1"/>
                </a:solidFill>
                <a:latin typeface="+mj-lt"/>
              </a:rPr>
              <a:t>.</a:t>
            </a:r>
          </a:p>
          <a:p>
            <a:pPr algn="l"/>
            <a:endParaRPr lang="en-US" altLang="ja-JP" sz="1200" dirty="0">
              <a:solidFill>
                <a:schemeClr val="tx1"/>
              </a:solidFill>
              <a:latin typeface="+mj-lt"/>
            </a:endParaRPr>
          </a:p>
          <a:p>
            <a:pPr algn="l"/>
            <a:r>
              <a:rPr lang="en-US" altLang="ja-JP" sz="1200" b="1" dirty="0" smtClean="0">
                <a:solidFill>
                  <a:schemeClr val="tx1"/>
                </a:solidFill>
                <a:latin typeface="+mj-lt"/>
              </a:rPr>
              <a:t>What </a:t>
            </a:r>
            <a:r>
              <a:rPr lang="en-US" altLang="ja-JP" sz="1200" b="1" dirty="0">
                <a:solidFill>
                  <a:schemeClr val="tx1"/>
                </a:solidFill>
                <a:latin typeface="+mj-lt"/>
              </a:rPr>
              <a:t>happens if I have too little adrenaline</a:t>
            </a:r>
            <a:r>
              <a:rPr lang="en-US" altLang="ja-JP" sz="1200" b="1" dirty="0" smtClean="0">
                <a:solidFill>
                  <a:schemeClr val="tx1"/>
                </a:solidFill>
                <a:latin typeface="+mj-lt"/>
              </a:rPr>
              <a:t>?</a:t>
            </a:r>
            <a:r>
              <a:rPr lang="en-US" altLang="ja-JP" sz="1200" dirty="0" smtClean="0">
                <a:solidFill>
                  <a:schemeClr val="tx1"/>
                </a:solidFill>
                <a:latin typeface="+mj-lt"/>
              </a:rPr>
              <a:t> Suffering </a:t>
            </a:r>
            <a:r>
              <a:rPr lang="en-US" altLang="ja-JP" sz="1200" dirty="0">
                <a:solidFill>
                  <a:schemeClr val="tx1"/>
                </a:solidFill>
                <a:latin typeface="+mj-lt"/>
              </a:rPr>
              <a:t>from too little adrenaline is very unusual.  Among other things, it would result in an inability to prepare the body for action in response to a stressful or physically demanding situation.</a:t>
            </a:r>
            <a:endParaRPr lang="ja-JP" altLang="en-US" sz="1200" dirty="0">
              <a:solidFill>
                <a:schemeClr val="tx1"/>
              </a:solidFill>
              <a:latin typeface="+mj-lt"/>
              <a:cs typeface="Calibri"/>
            </a:endParaRPr>
          </a:p>
        </p:txBody>
      </p:sp>
      <p:sp>
        <p:nvSpPr>
          <p:cNvPr id="4" name="Rectangle 3"/>
          <p:cNvSpPr/>
          <p:nvPr/>
        </p:nvSpPr>
        <p:spPr>
          <a:xfrm>
            <a:off x="227620" y="6350278"/>
            <a:ext cx="8805555" cy="338554"/>
          </a:xfrm>
          <a:prstGeom prst="rect">
            <a:avLst/>
          </a:prstGeom>
        </p:spPr>
        <p:txBody>
          <a:bodyPr wrap="square">
            <a:spAutoFit/>
          </a:bodyPr>
          <a:lstStyle/>
          <a:p>
            <a:r>
              <a:rPr lang="en-US" altLang="ja-JP" sz="1600" dirty="0" smtClean="0"/>
              <a:t>Source: http://</a:t>
            </a:r>
            <a:r>
              <a:rPr lang="en-US" altLang="ja-JP" sz="1600" dirty="0" err="1" smtClean="0"/>
              <a:t>www.yourhormones.info/Hormones/Adrenaline.aspx</a:t>
            </a:r>
            <a:endParaRPr lang="ja-JP" altLang="en-US" sz="1600" dirty="0"/>
          </a:p>
        </p:txBody>
      </p:sp>
    </p:spTree>
    <p:extLst>
      <p:ext uri="{BB962C8B-B14F-4D97-AF65-F5344CB8AC3E}">
        <p14:creationId xmlns:p14="http://schemas.microsoft.com/office/powerpoint/2010/main" val="1173256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3781"/>
            <a:ext cx="7772400" cy="958532"/>
          </a:xfrm>
        </p:spPr>
        <p:txBody>
          <a:bodyPr/>
          <a:lstStyle/>
          <a:p>
            <a:r>
              <a:rPr lang="en-GB" altLang="ja-JP" dirty="0" err="1" smtClean="0">
                <a:latin typeface="Calibri"/>
                <a:cs typeface="Calibri"/>
              </a:rPr>
              <a:t>Thyroxine</a:t>
            </a:r>
            <a:endParaRPr lang="ja-JP" altLang="en-US" dirty="0">
              <a:latin typeface="Calibri"/>
              <a:cs typeface="Calibri"/>
            </a:endParaRPr>
          </a:p>
        </p:txBody>
      </p:sp>
      <p:sp>
        <p:nvSpPr>
          <p:cNvPr id="3" name="Subtitle 2"/>
          <p:cNvSpPr>
            <a:spLocks noGrp="1"/>
          </p:cNvSpPr>
          <p:nvPr>
            <p:ph type="subTitle" idx="1"/>
          </p:nvPr>
        </p:nvSpPr>
        <p:spPr>
          <a:xfrm>
            <a:off x="685800" y="1186178"/>
            <a:ext cx="7772400" cy="4924460"/>
          </a:xfrm>
        </p:spPr>
        <p:txBody>
          <a:bodyPr>
            <a:normAutofit fontScale="55000" lnSpcReduction="20000"/>
          </a:bodyPr>
          <a:lstStyle/>
          <a:p>
            <a:pPr algn="l"/>
            <a:r>
              <a:rPr lang="en-US" altLang="ja-JP" sz="2400" dirty="0" err="1" smtClean="0">
                <a:solidFill>
                  <a:schemeClr val="tx1"/>
                </a:solidFill>
                <a:latin typeface="+mj-lt"/>
              </a:rPr>
              <a:t>Thyroxine</a:t>
            </a:r>
            <a:r>
              <a:rPr lang="en-US" altLang="ja-JP" sz="2400" dirty="0" smtClean="0">
                <a:solidFill>
                  <a:schemeClr val="tx1"/>
                </a:solidFill>
                <a:latin typeface="+mj-lt"/>
              </a:rPr>
              <a:t> </a:t>
            </a:r>
            <a:r>
              <a:rPr lang="en-US" altLang="ja-JP" sz="2400" dirty="0">
                <a:solidFill>
                  <a:schemeClr val="tx1"/>
                </a:solidFill>
                <a:latin typeface="+mj-lt"/>
              </a:rPr>
              <a:t>is the main hormone secreted into the bloodstream by the thyroid gland.  It is inactive and most of it is converted to an active form called triiodothyronine</a:t>
            </a:r>
            <a:r>
              <a:rPr lang="ja-JP" altLang="en-US" sz="2400" dirty="0">
                <a:solidFill>
                  <a:schemeClr val="tx1"/>
                </a:solidFill>
                <a:latin typeface="+mj-lt"/>
              </a:rPr>
              <a:t> </a:t>
            </a:r>
            <a:r>
              <a:rPr lang="en-US" altLang="ja-JP" sz="2400" dirty="0">
                <a:solidFill>
                  <a:schemeClr val="tx1"/>
                </a:solidFill>
                <a:latin typeface="+mj-lt"/>
              </a:rPr>
              <a:t>by organs such as the liver and kidneys.  </a:t>
            </a:r>
            <a:r>
              <a:rPr lang="en-US" altLang="ja-JP" sz="2400" dirty="0" smtClean="0">
                <a:solidFill>
                  <a:schemeClr val="tx1"/>
                </a:solidFill>
                <a:latin typeface="+mj-lt"/>
              </a:rPr>
              <a:t>Thyroid</a:t>
            </a:r>
            <a:r>
              <a:rPr lang="ja-JP" altLang="en-US" sz="2400" dirty="0" smtClean="0">
                <a:solidFill>
                  <a:schemeClr val="tx1"/>
                </a:solidFill>
                <a:latin typeface="+mj-lt"/>
              </a:rPr>
              <a:t> </a:t>
            </a:r>
            <a:r>
              <a:rPr lang="en-US" altLang="ja-JP" sz="2400" dirty="0">
                <a:solidFill>
                  <a:schemeClr val="tx1"/>
                </a:solidFill>
                <a:latin typeface="+mj-lt"/>
              </a:rPr>
              <a:t>hormones play vital roles in regulating the body’s metabolic rate, heart and digestive functions, muscle control, brain development and maintenance of bones</a:t>
            </a:r>
            <a:r>
              <a:rPr lang="en-US" altLang="ja-JP" sz="2400" dirty="0" smtClean="0">
                <a:solidFill>
                  <a:schemeClr val="tx1"/>
                </a:solidFill>
                <a:latin typeface="+mj-lt"/>
              </a:rPr>
              <a:t>.</a:t>
            </a:r>
          </a:p>
          <a:p>
            <a:pPr algn="l"/>
            <a:endParaRPr lang="en-US" altLang="ja-JP" sz="2400" dirty="0">
              <a:solidFill>
                <a:schemeClr val="tx1"/>
              </a:solidFill>
              <a:latin typeface="+mj-lt"/>
            </a:endParaRPr>
          </a:p>
          <a:p>
            <a:pPr algn="l"/>
            <a:r>
              <a:rPr lang="en-US" altLang="ja-JP" sz="2400" b="1" dirty="0" smtClean="0">
                <a:solidFill>
                  <a:schemeClr val="tx1"/>
                </a:solidFill>
                <a:latin typeface="+mj-lt"/>
              </a:rPr>
              <a:t>How </a:t>
            </a:r>
            <a:r>
              <a:rPr lang="en-US" altLang="ja-JP" sz="2400" b="1" dirty="0">
                <a:solidFill>
                  <a:schemeClr val="tx1"/>
                </a:solidFill>
                <a:latin typeface="+mj-lt"/>
              </a:rPr>
              <a:t>is thyroxine controlled</a:t>
            </a:r>
            <a:r>
              <a:rPr lang="en-US" altLang="ja-JP" sz="2400" b="1" dirty="0" smtClean="0">
                <a:solidFill>
                  <a:schemeClr val="tx1"/>
                </a:solidFill>
                <a:latin typeface="+mj-lt"/>
              </a:rPr>
              <a:t>? </a:t>
            </a:r>
            <a:r>
              <a:rPr lang="en-US" altLang="ja-JP" sz="2400" dirty="0" smtClean="0">
                <a:solidFill>
                  <a:schemeClr val="tx1"/>
                </a:solidFill>
                <a:latin typeface="+mj-lt"/>
              </a:rPr>
              <a:t>The </a:t>
            </a:r>
            <a:r>
              <a:rPr lang="en-US" altLang="ja-JP" sz="2400" dirty="0">
                <a:solidFill>
                  <a:schemeClr val="tx1"/>
                </a:solidFill>
                <a:latin typeface="+mj-lt"/>
              </a:rPr>
              <a:t>production and </a:t>
            </a:r>
            <a:r>
              <a:rPr lang="en-US" altLang="ja-JP" sz="2400" dirty="0" smtClean="0">
                <a:solidFill>
                  <a:schemeClr val="tx1"/>
                </a:solidFill>
                <a:latin typeface="+mj-lt"/>
              </a:rPr>
              <a:t>release of </a:t>
            </a:r>
            <a:r>
              <a:rPr lang="en-US" altLang="ja-JP" sz="2400" dirty="0" err="1" smtClean="0">
                <a:solidFill>
                  <a:schemeClr val="tx1"/>
                </a:solidFill>
                <a:latin typeface="+mj-lt"/>
              </a:rPr>
              <a:t>thyroxine</a:t>
            </a:r>
            <a:r>
              <a:rPr lang="en-US" altLang="ja-JP" sz="2400" dirty="0" smtClean="0">
                <a:solidFill>
                  <a:schemeClr val="tx1"/>
                </a:solidFill>
                <a:latin typeface="+mj-lt"/>
              </a:rPr>
              <a:t> </a:t>
            </a:r>
            <a:r>
              <a:rPr lang="en-US" altLang="ja-JP" sz="2400" dirty="0">
                <a:solidFill>
                  <a:schemeClr val="tx1"/>
                </a:solidFill>
                <a:latin typeface="+mj-lt"/>
              </a:rPr>
              <a:t>is controlled by a feedback loop system which involves the hypothalamus</a:t>
            </a:r>
            <a:r>
              <a:rPr lang="ja-JP" altLang="en-US" sz="2400" dirty="0">
                <a:solidFill>
                  <a:schemeClr val="tx1"/>
                </a:solidFill>
                <a:latin typeface="+mj-lt"/>
              </a:rPr>
              <a:t> </a:t>
            </a:r>
            <a:r>
              <a:rPr lang="en-US" altLang="ja-JP" sz="2400" dirty="0">
                <a:solidFill>
                  <a:schemeClr val="tx1"/>
                </a:solidFill>
                <a:latin typeface="+mj-lt"/>
              </a:rPr>
              <a:t>in the brain and the pituitary and thyroid glands.  The hypothalamus secretes a</a:t>
            </a:r>
            <a:r>
              <a:rPr lang="en-US" altLang="ja-JP" sz="2400" dirty="0" smtClean="0">
                <a:solidFill>
                  <a:schemeClr val="tx1"/>
                </a:solidFill>
                <a:latin typeface="+mj-lt"/>
              </a:rPr>
              <a:t> </a:t>
            </a:r>
            <a:r>
              <a:rPr lang="en-US" altLang="ja-JP" sz="2400" dirty="0">
                <a:solidFill>
                  <a:schemeClr val="tx1"/>
                </a:solidFill>
                <a:latin typeface="+mj-lt"/>
              </a:rPr>
              <a:t>hormone</a:t>
            </a:r>
            <a:r>
              <a:rPr lang="ja-JP" altLang="en-US" sz="2400" dirty="0">
                <a:solidFill>
                  <a:schemeClr val="tx1"/>
                </a:solidFill>
                <a:latin typeface="+mj-lt"/>
              </a:rPr>
              <a:t> </a:t>
            </a:r>
            <a:r>
              <a:rPr lang="en-US" altLang="ja-JP" sz="2400" dirty="0">
                <a:solidFill>
                  <a:schemeClr val="tx1"/>
                </a:solidFill>
                <a:latin typeface="+mj-lt"/>
              </a:rPr>
              <a:t>which, in turn, stimulates the pituitary gland</a:t>
            </a:r>
            <a:r>
              <a:rPr lang="ja-JP" altLang="en-US" sz="2400" dirty="0">
                <a:solidFill>
                  <a:schemeClr val="tx1"/>
                </a:solidFill>
                <a:latin typeface="+mj-lt"/>
              </a:rPr>
              <a:t> </a:t>
            </a:r>
            <a:r>
              <a:rPr lang="en-US" altLang="ja-JP" sz="2400" dirty="0">
                <a:solidFill>
                  <a:schemeClr val="tx1"/>
                </a:solidFill>
                <a:latin typeface="+mj-lt"/>
              </a:rPr>
              <a:t>to produce thyroid stimulating hormone.  This hormone stimulates the production of </a:t>
            </a:r>
            <a:r>
              <a:rPr lang="en-US" altLang="ja-JP" sz="2400" dirty="0" err="1" smtClean="0">
                <a:solidFill>
                  <a:schemeClr val="tx1"/>
                </a:solidFill>
                <a:latin typeface="+mj-lt"/>
              </a:rPr>
              <a:t>thyroxine</a:t>
            </a:r>
            <a:r>
              <a:rPr lang="en-US" altLang="ja-JP" sz="2400" dirty="0" smtClean="0">
                <a:solidFill>
                  <a:schemeClr val="tx1"/>
                </a:solidFill>
                <a:latin typeface="+mj-lt"/>
              </a:rPr>
              <a:t> by </a:t>
            </a:r>
            <a:r>
              <a:rPr lang="en-US" altLang="ja-JP" sz="2400" dirty="0">
                <a:solidFill>
                  <a:schemeClr val="tx1"/>
                </a:solidFill>
                <a:latin typeface="+mj-lt"/>
              </a:rPr>
              <a:t>the thyroid gland</a:t>
            </a:r>
            <a:r>
              <a:rPr lang="en-US" altLang="ja-JP" sz="2400" dirty="0" smtClean="0">
                <a:solidFill>
                  <a:schemeClr val="tx1"/>
                </a:solidFill>
                <a:latin typeface="+mj-lt"/>
              </a:rPr>
              <a:t>.</a:t>
            </a:r>
          </a:p>
          <a:p>
            <a:pPr algn="l"/>
            <a:endParaRPr lang="en-US" altLang="ja-JP" sz="2400" dirty="0">
              <a:solidFill>
                <a:schemeClr val="tx1"/>
              </a:solidFill>
              <a:latin typeface="+mj-lt"/>
            </a:endParaRPr>
          </a:p>
          <a:p>
            <a:pPr algn="l"/>
            <a:r>
              <a:rPr lang="en-US" altLang="ja-JP" sz="2400" b="1" dirty="0" smtClean="0">
                <a:solidFill>
                  <a:schemeClr val="tx1"/>
                </a:solidFill>
                <a:latin typeface="+mj-lt"/>
              </a:rPr>
              <a:t>What </a:t>
            </a:r>
            <a:r>
              <a:rPr lang="en-US" altLang="ja-JP" sz="2400" b="1" dirty="0">
                <a:solidFill>
                  <a:schemeClr val="tx1"/>
                </a:solidFill>
                <a:latin typeface="+mj-lt"/>
              </a:rPr>
              <a:t>happens if I have too much </a:t>
            </a:r>
            <a:r>
              <a:rPr lang="en-US" altLang="ja-JP" sz="2400" b="1" dirty="0" err="1">
                <a:solidFill>
                  <a:schemeClr val="tx1"/>
                </a:solidFill>
                <a:latin typeface="+mj-lt"/>
              </a:rPr>
              <a:t>thyroxine</a:t>
            </a:r>
            <a:r>
              <a:rPr lang="en-US" altLang="ja-JP" sz="2400" b="1" dirty="0" smtClean="0">
                <a:solidFill>
                  <a:schemeClr val="tx1"/>
                </a:solidFill>
                <a:latin typeface="+mj-lt"/>
              </a:rPr>
              <a:t>? </a:t>
            </a:r>
            <a:r>
              <a:rPr lang="en-US" altLang="ja-JP" sz="2400" dirty="0" smtClean="0">
                <a:solidFill>
                  <a:schemeClr val="tx1"/>
                </a:solidFill>
                <a:latin typeface="+mj-lt"/>
              </a:rPr>
              <a:t>The </a:t>
            </a:r>
            <a:r>
              <a:rPr lang="en-US" altLang="ja-JP" sz="2400" dirty="0">
                <a:solidFill>
                  <a:schemeClr val="tx1"/>
                </a:solidFill>
                <a:latin typeface="+mj-lt"/>
              </a:rPr>
              <a:t>release of too much thyroxine in the bloodstream is known as thyrotoxicosis.  This may be caused by overactivity of the thyroid gland (hyperthyroidism), as in Graves' disease, inflammation of the thyroid or a benign</a:t>
            </a:r>
            <a:r>
              <a:rPr lang="ja-JP" altLang="en-US" sz="2400" dirty="0">
                <a:solidFill>
                  <a:schemeClr val="tx1"/>
                </a:solidFill>
                <a:latin typeface="+mj-lt"/>
              </a:rPr>
              <a:t> </a:t>
            </a:r>
            <a:r>
              <a:rPr lang="en-US" altLang="ja-JP" sz="2400" dirty="0">
                <a:solidFill>
                  <a:schemeClr val="tx1"/>
                </a:solidFill>
                <a:latin typeface="+mj-lt"/>
              </a:rPr>
              <a:t>tumour.  Thyrotoxicosis can be recognised by a goitre</a:t>
            </a:r>
            <a:r>
              <a:rPr lang="ja-JP" altLang="en-US" sz="2400" dirty="0">
                <a:solidFill>
                  <a:schemeClr val="tx1"/>
                </a:solidFill>
                <a:latin typeface="+mj-lt"/>
              </a:rPr>
              <a:t> </a:t>
            </a:r>
            <a:r>
              <a:rPr lang="en-US" altLang="ja-JP" sz="2400" dirty="0">
                <a:solidFill>
                  <a:schemeClr val="tx1"/>
                </a:solidFill>
                <a:latin typeface="+mj-lt"/>
              </a:rPr>
              <a:t>which is a swelling of the neck due to enlargement of the thyroid gland.  Other symptoms of thyrotoxicosis include intolerance to heat, weight loss, increased appetite, increased bowel movements, irregular menstrual cycle, rapid or irregular heartbeat, palpitations, tiredness, irritability, tremor, hair loss and retraction of the eyelids resulting in a ‘staring’ </a:t>
            </a:r>
            <a:r>
              <a:rPr lang="en-US" altLang="ja-JP" sz="2400" dirty="0" smtClean="0">
                <a:solidFill>
                  <a:schemeClr val="tx1"/>
                </a:solidFill>
                <a:latin typeface="+mj-lt"/>
              </a:rPr>
              <a:t>appearance.</a:t>
            </a:r>
          </a:p>
          <a:p>
            <a:pPr algn="l"/>
            <a:endParaRPr lang="en-US" altLang="ja-JP" sz="2400" dirty="0">
              <a:solidFill>
                <a:schemeClr val="tx1"/>
              </a:solidFill>
              <a:latin typeface="+mj-lt"/>
            </a:endParaRPr>
          </a:p>
          <a:p>
            <a:pPr algn="l"/>
            <a:r>
              <a:rPr lang="en-US" altLang="ja-JP" sz="2400" b="1" dirty="0" smtClean="0">
                <a:solidFill>
                  <a:schemeClr val="tx1"/>
                </a:solidFill>
                <a:latin typeface="+mj-lt"/>
              </a:rPr>
              <a:t>What </a:t>
            </a:r>
            <a:r>
              <a:rPr lang="en-US" altLang="ja-JP" sz="2400" b="1" dirty="0">
                <a:solidFill>
                  <a:schemeClr val="tx1"/>
                </a:solidFill>
                <a:latin typeface="+mj-lt"/>
              </a:rPr>
              <a:t>happens if I have too little </a:t>
            </a:r>
            <a:r>
              <a:rPr lang="en-US" altLang="ja-JP" sz="2400" b="1" dirty="0" err="1">
                <a:solidFill>
                  <a:schemeClr val="tx1"/>
                </a:solidFill>
                <a:latin typeface="+mj-lt"/>
              </a:rPr>
              <a:t>thyroxine</a:t>
            </a:r>
            <a:r>
              <a:rPr lang="en-US" altLang="ja-JP" sz="2400" b="1" dirty="0" smtClean="0">
                <a:solidFill>
                  <a:schemeClr val="tx1"/>
                </a:solidFill>
                <a:latin typeface="+mj-lt"/>
              </a:rPr>
              <a:t>? </a:t>
            </a:r>
            <a:r>
              <a:rPr lang="en-US" altLang="ja-JP" sz="2400" dirty="0" smtClean="0">
                <a:solidFill>
                  <a:schemeClr val="tx1"/>
                </a:solidFill>
                <a:latin typeface="+mj-lt"/>
              </a:rPr>
              <a:t>Too </a:t>
            </a:r>
            <a:r>
              <a:rPr lang="en-US" altLang="ja-JP" sz="2400" dirty="0">
                <a:solidFill>
                  <a:schemeClr val="tx1"/>
                </a:solidFill>
                <a:latin typeface="+mj-lt"/>
              </a:rPr>
              <a:t>little production of thyroxine by the thyroid gland is known as hypothyroidism.  It may be caused by autoimmune diseases, poor iodine intake or brought on by the use of certain drugs.  Sometimes, the cause is unknown.  Thyroid hormones are essential for physical and mental development so hypothyroidism during development or before birth and during childhood causes mental impairment and reduced physical growth.Hypothyroidism in adults causes a decreased metabolic rate.  This results in symptoms which include fatigue, intolerance of cold temperatures, low heart rate, weight gain, reduced appetite, poor memory, depression, stiffness of the muscles and infertility.</a:t>
            </a:r>
            <a:endParaRPr lang="ja-JP" altLang="en-US" sz="2200" dirty="0">
              <a:solidFill>
                <a:schemeClr val="tx1"/>
              </a:solidFill>
              <a:latin typeface="+mj-lt"/>
              <a:cs typeface="Calibri"/>
            </a:endParaRPr>
          </a:p>
        </p:txBody>
      </p:sp>
      <p:sp>
        <p:nvSpPr>
          <p:cNvPr id="4" name="Rectangle 3"/>
          <p:cNvSpPr/>
          <p:nvPr/>
        </p:nvSpPr>
        <p:spPr>
          <a:xfrm>
            <a:off x="227620" y="6350278"/>
            <a:ext cx="8805555" cy="338554"/>
          </a:xfrm>
          <a:prstGeom prst="rect">
            <a:avLst/>
          </a:prstGeom>
        </p:spPr>
        <p:txBody>
          <a:bodyPr wrap="square">
            <a:spAutoFit/>
          </a:bodyPr>
          <a:lstStyle/>
          <a:p>
            <a:r>
              <a:rPr lang="en-US" altLang="ja-JP" sz="1600" dirty="0" smtClean="0"/>
              <a:t>Source: http://</a:t>
            </a:r>
            <a:r>
              <a:rPr lang="en-US" altLang="ja-JP" sz="1600" dirty="0" err="1" smtClean="0"/>
              <a:t>www.yourhormones.info/Hormones/Thyroxine.aspx</a:t>
            </a:r>
            <a:endParaRPr lang="ja-JP" altLang="en-US" sz="1600" dirty="0"/>
          </a:p>
        </p:txBody>
      </p:sp>
    </p:spTree>
    <p:extLst>
      <p:ext uri="{BB962C8B-B14F-4D97-AF65-F5344CB8AC3E}">
        <p14:creationId xmlns:p14="http://schemas.microsoft.com/office/powerpoint/2010/main" val="1696919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3781"/>
            <a:ext cx="7772400" cy="958532"/>
          </a:xfrm>
        </p:spPr>
        <p:txBody>
          <a:bodyPr/>
          <a:lstStyle/>
          <a:p>
            <a:r>
              <a:rPr lang="en-GB" altLang="ja-JP" dirty="0" smtClean="0">
                <a:latin typeface="Calibri"/>
                <a:cs typeface="Calibri"/>
              </a:rPr>
              <a:t>Insulin</a:t>
            </a:r>
            <a:endParaRPr lang="ja-JP" altLang="en-US" dirty="0">
              <a:latin typeface="Calibri"/>
              <a:cs typeface="Calibri"/>
            </a:endParaRPr>
          </a:p>
        </p:txBody>
      </p:sp>
      <p:sp>
        <p:nvSpPr>
          <p:cNvPr id="3" name="Subtitle 2"/>
          <p:cNvSpPr>
            <a:spLocks noGrp="1"/>
          </p:cNvSpPr>
          <p:nvPr>
            <p:ph type="subTitle" idx="1"/>
          </p:nvPr>
        </p:nvSpPr>
        <p:spPr>
          <a:xfrm>
            <a:off x="685800" y="1186178"/>
            <a:ext cx="7772400" cy="4924460"/>
          </a:xfrm>
        </p:spPr>
        <p:txBody>
          <a:bodyPr>
            <a:noAutofit/>
          </a:bodyPr>
          <a:lstStyle/>
          <a:p>
            <a:pPr algn="l"/>
            <a:r>
              <a:rPr lang="en-US" altLang="ja-JP" sz="1200" dirty="0" smtClean="0">
                <a:solidFill>
                  <a:schemeClr val="tx1"/>
                </a:solidFill>
                <a:latin typeface="+mj-lt"/>
              </a:rPr>
              <a:t>Insulin </a:t>
            </a:r>
            <a:r>
              <a:rPr lang="en-US" altLang="ja-JP" sz="1200" dirty="0">
                <a:solidFill>
                  <a:schemeClr val="tx1"/>
                </a:solidFill>
                <a:latin typeface="+mj-lt"/>
              </a:rPr>
              <a:t>is a hormone made by an organ located behind the stomach called the pancreas.  Here, insulin is released into the bloodstream by specialised cells called beta-cells found in areas of the pancreas called islets of </a:t>
            </a:r>
            <a:r>
              <a:rPr lang="en-US" altLang="ja-JP" sz="1200" dirty="0" smtClean="0">
                <a:solidFill>
                  <a:schemeClr val="tx1"/>
                </a:solidFill>
                <a:latin typeface="+mj-lt"/>
              </a:rPr>
              <a:t>Langerhans. </a:t>
            </a:r>
            <a:r>
              <a:rPr lang="en-US" altLang="ja-JP" sz="1200" dirty="0">
                <a:solidFill>
                  <a:schemeClr val="tx1"/>
                </a:solidFill>
                <a:latin typeface="+mj-lt"/>
              </a:rPr>
              <a:t>Insulin can also be given as a medicine for patients with diabetes</a:t>
            </a:r>
            <a:r>
              <a:rPr lang="ja-JP" altLang="en-US" sz="1200" dirty="0">
                <a:solidFill>
                  <a:schemeClr val="tx1"/>
                </a:solidFill>
                <a:latin typeface="+mj-lt"/>
              </a:rPr>
              <a:t> </a:t>
            </a:r>
            <a:r>
              <a:rPr lang="en-US" altLang="ja-JP" sz="1200" dirty="0">
                <a:solidFill>
                  <a:schemeClr val="tx1"/>
                </a:solidFill>
                <a:latin typeface="+mj-lt"/>
              </a:rPr>
              <a:t>because they do not make enough of their own.  </a:t>
            </a:r>
            <a:endParaRPr lang="en-US" altLang="ja-JP" sz="1200" dirty="0" smtClean="0">
              <a:solidFill>
                <a:schemeClr val="tx1"/>
              </a:solidFill>
              <a:latin typeface="+mj-lt"/>
            </a:endParaRPr>
          </a:p>
          <a:p>
            <a:pPr algn="l"/>
            <a:endParaRPr lang="en-US" altLang="ja-JP" sz="1200" dirty="0">
              <a:solidFill>
                <a:schemeClr val="tx1"/>
              </a:solidFill>
              <a:latin typeface="+mj-lt"/>
            </a:endParaRPr>
          </a:p>
          <a:p>
            <a:pPr algn="l"/>
            <a:r>
              <a:rPr lang="en-US" altLang="ja-JP" sz="1200" dirty="0" smtClean="0">
                <a:solidFill>
                  <a:schemeClr val="tx1"/>
                </a:solidFill>
                <a:latin typeface="+mj-lt"/>
              </a:rPr>
              <a:t>It </a:t>
            </a:r>
            <a:r>
              <a:rPr lang="en-US" altLang="ja-JP" sz="1200" dirty="0">
                <a:solidFill>
                  <a:schemeClr val="tx1"/>
                </a:solidFill>
                <a:latin typeface="+mj-lt"/>
              </a:rPr>
              <a:t>is usually given in the form of an injection.Insulin is released from the pancreas into the bloodstream.  </a:t>
            </a:r>
            <a:r>
              <a:rPr lang="en-US" altLang="ja-JP" sz="1200" dirty="0" smtClean="0">
                <a:solidFill>
                  <a:schemeClr val="tx1"/>
                </a:solidFill>
                <a:latin typeface="+mj-lt"/>
              </a:rPr>
              <a:t>Insulin </a:t>
            </a:r>
            <a:r>
              <a:rPr lang="en-US" altLang="ja-JP" sz="1200" dirty="0">
                <a:solidFill>
                  <a:schemeClr val="tx1"/>
                </a:solidFill>
                <a:latin typeface="+mj-lt"/>
              </a:rPr>
              <a:t>allows cells in the muscles, liver and fat (adipose tissue) to take up sugar (glucose) that has been absorbed into the bloodstream from food.  This provides energy to the cells.  This glucose can also be converted into fat to provide energy when glucose levels are too low. </a:t>
            </a:r>
            <a:endParaRPr lang="en-US" altLang="ja-JP" sz="1200" dirty="0" smtClean="0">
              <a:solidFill>
                <a:schemeClr val="tx1"/>
              </a:solidFill>
              <a:latin typeface="+mj-lt"/>
            </a:endParaRPr>
          </a:p>
          <a:p>
            <a:pPr algn="l"/>
            <a:endParaRPr lang="en-US" altLang="ja-JP" sz="1200" dirty="0">
              <a:solidFill>
                <a:schemeClr val="tx1"/>
              </a:solidFill>
              <a:latin typeface="+mj-lt"/>
            </a:endParaRPr>
          </a:p>
          <a:p>
            <a:pPr algn="l"/>
            <a:r>
              <a:rPr lang="en-US" altLang="ja-JP" sz="1200" b="1" dirty="0" smtClean="0">
                <a:solidFill>
                  <a:schemeClr val="tx1"/>
                </a:solidFill>
                <a:latin typeface="+mj-lt"/>
              </a:rPr>
              <a:t>How </a:t>
            </a:r>
            <a:r>
              <a:rPr lang="en-US" altLang="ja-JP" sz="1200" b="1" dirty="0">
                <a:solidFill>
                  <a:schemeClr val="tx1"/>
                </a:solidFill>
                <a:latin typeface="+mj-lt"/>
              </a:rPr>
              <a:t>is insulin controlled?</a:t>
            </a:r>
            <a:r>
              <a:rPr lang="en-US" altLang="ja-JP" sz="1200" dirty="0">
                <a:solidFill>
                  <a:schemeClr val="tx1"/>
                </a:solidFill>
                <a:latin typeface="+mj-lt"/>
              </a:rPr>
              <a:t>  When we eat food, glucose is absorbed from our gut into the bloodstream.  This rise in blood glucose causes insulin to be released from the pancreas.  </a:t>
            </a:r>
            <a:r>
              <a:rPr lang="en-US" altLang="ja-JP" sz="1200" dirty="0" smtClean="0">
                <a:solidFill>
                  <a:schemeClr val="tx1"/>
                </a:solidFill>
                <a:latin typeface="+mj-lt"/>
              </a:rPr>
              <a:t>In addition</a:t>
            </a:r>
            <a:r>
              <a:rPr lang="en-US" altLang="ja-JP" sz="1200" dirty="0">
                <a:solidFill>
                  <a:schemeClr val="tx1"/>
                </a:solidFill>
                <a:latin typeface="+mj-lt"/>
              </a:rPr>
              <a:t>, hormones released in times of acute</a:t>
            </a:r>
            <a:r>
              <a:rPr lang="ja-JP" altLang="en-US" sz="1200" dirty="0">
                <a:solidFill>
                  <a:schemeClr val="tx1"/>
                </a:solidFill>
                <a:latin typeface="+mj-lt"/>
              </a:rPr>
              <a:t> </a:t>
            </a:r>
            <a:r>
              <a:rPr lang="en-US" altLang="ja-JP" sz="1200" dirty="0">
                <a:solidFill>
                  <a:schemeClr val="tx1"/>
                </a:solidFill>
                <a:latin typeface="+mj-lt"/>
              </a:rPr>
              <a:t>stress, such as adrenaline, stop the release of insulin leading to higher blood glucose levels.  The release of insulin is tightly regulated in healthy people in order to balance food intake and the metabolic needs of the body.Insulin works in tandem with glucagon, another hormone produced by the pancreas.  While insulin’s role is to lower blood sugar levels if needed, glucagon’s role is to raise blood sugar levels if they fall too low.  Using this system, the body ensures that the blood glucose levels remain within set limits, which allows the body to function properly</a:t>
            </a:r>
            <a:r>
              <a:rPr lang="en-US" altLang="ja-JP" sz="1200" dirty="0" smtClean="0">
                <a:solidFill>
                  <a:schemeClr val="tx1"/>
                </a:solidFill>
                <a:latin typeface="+mj-lt"/>
              </a:rPr>
              <a:t>.</a:t>
            </a:r>
          </a:p>
          <a:p>
            <a:pPr algn="l"/>
            <a:endParaRPr lang="en-US" altLang="ja-JP" sz="1200" dirty="0">
              <a:solidFill>
                <a:schemeClr val="tx1"/>
              </a:solidFill>
              <a:latin typeface="+mj-lt"/>
            </a:endParaRPr>
          </a:p>
          <a:p>
            <a:pPr algn="l"/>
            <a:r>
              <a:rPr lang="en-US" altLang="ja-JP" sz="1200" b="1" dirty="0" smtClean="0">
                <a:solidFill>
                  <a:schemeClr val="tx1"/>
                </a:solidFill>
                <a:latin typeface="+mj-lt"/>
              </a:rPr>
              <a:t>What </a:t>
            </a:r>
            <a:r>
              <a:rPr lang="en-US" altLang="ja-JP" sz="1200" b="1" dirty="0">
                <a:solidFill>
                  <a:schemeClr val="tx1"/>
                </a:solidFill>
                <a:latin typeface="+mj-lt"/>
              </a:rPr>
              <a:t>happens if I have too much insulin</a:t>
            </a:r>
            <a:r>
              <a:rPr lang="en-US" altLang="ja-JP" sz="1200" b="1" dirty="0" smtClean="0">
                <a:solidFill>
                  <a:schemeClr val="tx1"/>
                </a:solidFill>
                <a:latin typeface="+mj-lt"/>
              </a:rPr>
              <a:t>? </a:t>
            </a:r>
            <a:r>
              <a:rPr lang="en-US" altLang="ja-JP" sz="1200" dirty="0" smtClean="0">
                <a:solidFill>
                  <a:schemeClr val="tx1"/>
                </a:solidFill>
                <a:latin typeface="+mj-lt"/>
              </a:rPr>
              <a:t>Diabetic </a:t>
            </a:r>
            <a:r>
              <a:rPr lang="en-US" altLang="ja-JP" sz="1200" dirty="0">
                <a:solidFill>
                  <a:schemeClr val="tx1"/>
                </a:solidFill>
                <a:latin typeface="+mj-lt"/>
              </a:rPr>
              <a:t>patients are given drugs including insulin treatment to lower their high glucose levels.  However, if a person accidentally injects too much insulin, cells will take in too much glucose from the blood.  This leads to abnormally low blood glucose levels (hypoglycaemia).  The body reacts to hypoglycaemia by releasing stored glucose from the liver in an attempt to bring the levels back to normal.  However, persistently low glucose levels in the blood can make a person feel ill.Unlike other cells in the body, nerve cells depend almost entirely on glucose as a source of energy.  When the glucose level is too low, the majority of the symptoms result from these nerves not functioning properly.  The brain is particularly affected by low glucose levels.  Symptoms include dizziness, confusion and even coma in severe cases. </a:t>
            </a:r>
            <a:endParaRPr lang="ja-JP" altLang="en-US" sz="1200" dirty="0">
              <a:solidFill>
                <a:schemeClr val="tx1"/>
              </a:solidFill>
              <a:latin typeface="+mj-lt"/>
              <a:cs typeface="Calibri"/>
            </a:endParaRPr>
          </a:p>
        </p:txBody>
      </p:sp>
      <p:sp>
        <p:nvSpPr>
          <p:cNvPr id="4" name="Rectangle 3"/>
          <p:cNvSpPr/>
          <p:nvPr/>
        </p:nvSpPr>
        <p:spPr>
          <a:xfrm>
            <a:off x="227620" y="6350278"/>
            <a:ext cx="8805555" cy="338554"/>
          </a:xfrm>
          <a:prstGeom prst="rect">
            <a:avLst/>
          </a:prstGeom>
        </p:spPr>
        <p:txBody>
          <a:bodyPr wrap="square">
            <a:spAutoFit/>
          </a:bodyPr>
          <a:lstStyle/>
          <a:p>
            <a:r>
              <a:rPr lang="en-US" altLang="ja-JP" sz="1600" dirty="0" smtClean="0"/>
              <a:t>Source: http://</a:t>
            </a:r>
            <a:r>
              <a:rPr lang="en-US" altLang="ja-JP" sz="1600" dirty="0" err="1" smtClean="0"/>
              <a:t>www.yourhormones.info/Hormones/Insulin.aspx</a:t>
            </a:r>
            <a:endParaRPr lang="ja-JP" altLang="en-US" sz="1600" dirty="0"/>
          </a:p>
        </p:txBody>
      </p:sp>
    </p:spTree>
    <p:extLst>
      <p:ext uri="{BB962C8B-B14F-4D97-AF65-F5344CB8AC3E}">
        <p14:creationId xmlns:p14="http://schemas.microsoft.com/office/powerpoint/2010/main" val="744810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3781"/>
            <a:ext cx="7772400" cy="958532"/>
          </a:xfrm>
        </p:spPr>
        <p:txBody>
          <a:bodyPr/>
          <a:lstStyle/>
          <a:p>
            <a:r>
              <a:rPr lang="en-GB" altLang="ja-JP" dirty="0" smtClean="0">
                <a:latin typeface="Calibri"/>
                <a:cs typeface="Calibri"/>
              </a:rPr>
              <a:t>Corticosteroids</a:t>
            </a:r>
            <a:endParaRPr lang="ja-JP" altLang="en-US" dirty="0">
              <a:latin typeface="Calibri"/>
              <a:cs typeface="Calibri"/>
            </a:endParaRPr>
          </a:p>
        </p:txBody>
      </p:sp>
      <p:sp>
        <p:nvSpPr>
          <p:cNvPr id="3" name="Subtitle 2"/>
          <p:cNvSpPr>
            <a:spLocks noGrp="1"/>
          </p:cNvSpPr>
          <p:nvPr>
            <p:ph type="subTitle" idx="1"/>
          </p:nvPr>
        </p:nvSpPr>
        <p:spPr>
          <a:xfrm>
            <a:off x="395111" y="1186178"/>
            <a:ext cx="8063089" cy="4924460"/>
          </a:xfrm>
        </p:spPr>
        <p:txBody>
          <a:bodyPr>
            <a:normAutofit/>
          </a:bodyPr>
          <a:lstStyle/>
          <a:p>
            <a:pPr algn="l"/>
            <a:r>
              <a:rPr lang="en-US" altLang="ja-JP" sz="1400" dirty="0" smtClean="0">
                <a:solidFill>
                  <a:srgbClr val="000000"/>
                </a:solidFill>
                <a:latin typeface="Calibri (Body)"/>
                <a:cs typeface="Calibri (Body)"/>
              </a:rPr>
              <a:t>Corticosteroids </a:t>
            </a:r>
            <a:r>
              <a:rPr lang="en-US" altLang="ja-JP" sz="1400" dirty="0">
                <a:solidFill>
                  <a:srgbClr val="000000"/>
                </a:solidFill>
                <a:latin typeface="Calibri (Body)"/>
                <a:cs typeface="Calibri (Body)"/>
              </a:rPr>
              <a:t>are group of natural and synthetic analogues of the hormones secreted by the</a:t>
            </a:r>
            <a:r>
              <a:rPr lang="en-US" altLang="ja-JP" sz="1400" dirty="0" smtClean="0">
                <a:solidFill>
                  <a:srgbClr val="000000"/>
                </a:solidFill>
                <a:latin typeface="Calibri (Body)"/>
                <a:cs typeface="Calibri (Body)"/>
              </a:rPr>
              <a:t> pituitary </a:t>
            </a:r>
            <a:r>
              <a:rPr lang="en-US" altLang="ja-JP" sz="1400" dirty="0">
                <a:solidFill>
                  <a:srgbClr val="000000"/>
                </a:solidFill>
                <a:latin typeface="Calibri (Body)"/>
                <a:cs typeface="Calibri (Body)"/>
              </a:rPr>
              <a:t>gland. </a:t>
            </a:r>
            <a:r>
              <a:rPr lang="en-US" altLang="ja-JP" sz="1400" dirty="0" smtClean="0">
                <a:solidFill>
                  <a:srgbClr val="000000"/>
                </a:solidFill>
                <a:latin typeface="Calibri (Body)"/>
                <a:cs typeface="Calibri (Body)"/>
              </a:rPr>
              <a:t>Three types include:</a:t>
            </a:r>
          </a:p>
          <a:p>
            <a:pPr algn="l"/>
            <a:endParaRPr lang="en-US" altLang="ja-JP" sz="1400" dirty="0" smtClean="0">
              <a:solidFill>
                <a:srgbClr val="000000"/>
              </a:solidFill>
              <a:latin typeface="Calibri (Body)"/>
              <a:cs typeface="Calibri (Body)"/>
            </a:endParaRPr>
          </a:p>
          <a:p>
            <a:pPr marL="285750" indent="-285750" algn="l">
              <a:buFont typeface="Arial" pitchFamily="34" charset="0"/>
              <a:buChar char="•"/>
            </a:pPr>
            <a:r>
              <a:rPr lang="en-US" altLang="ja-JP" sz="1400" b="1" dirty="0" smtClean="0">
                <a:solidFill>
                  <a:srgbClr val="000000"/>
                </a:solidFill>
                <a:latin typeface="Calibri (Body)"/>
                <a:cs typeface="Calibri (Body)"/>
              </a:rPr>
              <a:t>Glucocorticoids</a:t>
            </a:r>
            <a:r>
              <a:rPr lang="en-US" altLang="ja-JP" sz="1400" dirty="0">
                <a:solidFill>
                  <a:srgbClr val="000000"/>
                </a:solidFill>
                <a:latin typeface="Calibri (Body)"/>
                <a:cs typeface="Calibri (Body)"/>
              </a:rPr>
              <a:t>, which are anti-inflammatory agents with a large number of other </a:t>
            </a:r>
            <a:r>
              <a:rPr lang="en-US" altLang="ja-JP" sz="1400" dirty="0" smtClean="0">
                <a:solidFill>
                  <a:srgbClr val="000000"/>
                </a:solidFill>
                <a:latin typeface="Calibri (Body)"/>
                <a:cs typeface="Calibri (Body)"/>
              </a:rPr>
              <a:t>functions;</a:t>
            </a:r>
          </a:p>
          <a:p>
            <a:pPr marL="285750" indent="-285750" algn="l">
              <a:buFont typeface="Arial" pitchFamily="34" charset="0"/>
              <a:buChar char="•"/>
            </a:pPr>
            <a:r>
              <a:rPr lang="en-US" altLang="ja-JP" sz="1400" b="1" dirty="0" smtClean="0">
                <a:solidFill>
                  <a:srgbClr val="000000"/>
                </a:solidFill>
                <a:latin typeface="Calibri (Body)"/>
                <a:cs typeface="Calibri (Body)"/>
              </a:rPr>
              <a:t>Mineralocorticoids</a:t>
            </a:r>
            <a:r>
              <a:rPr lang="en-US" altLang="ja-JP" sz="1400" dirty="0">
                <a:solidFill>
                  <a:srgbClr val="000000"/>
                </a:solidFill>
                <a:latin typeface="Calibri (Body)"/>
                <a:cs typeface="Calibri (Body)"/>
              </a:rPr>
              <a:t>, which control salt and water balance primarily through action on the </a:t>
            </a:r>
            <a:r>
              <a:rPr lang="en-US" altLang="ja-JP" sz="1400" dirty="0" smtClean="0">
                <a:solidFill>
                  <a:srgbClr val="000000"/>
                </a:solidFill>
                <a:latin typeface="Calibri (Body)"/>
                <a:cs typeface="Calibri (Body)"/>
              </a:rPr>
              <a:t>kidneys;</a:t>
            </a:r>
          </a:p>
          <a:p>
            <a:pPr marL="285750" indent="-285750" algn="l">
              <a:buFont typeface="Arial" pitchFamily="34" charset="0"/>
              <a:buChar char="•"/>
            </a:pPr>
            <a:r>
              <a:rPr lang="en-US" altLang="ja-JP" sz="1400" b="1" dirty="0" err="1" smtClean="0">
                <a:solidFill>
                  <a:srgbClr val="000000"/>
                </a:solidFill>
                <a:latin typeface="Calibri (Body)"/>
                <a:cs typeface="Calibri (Body)"/>
              </a:rPr>
              <a:t>Corticotropins</a:t>
            </a:r>
            <a:r>
              <a:rPr lang="en-US" altLang="ja-JP" sz="1400" dirty="0">
                <a:solidFill>
                  <a:srgbClr val="000000"/>
                </a:solidFill>
                <a:latin typeface="Calibri (Body)"/>
                <a:cs typeface="Calibri (Body)"/>
              </a:rPr>
              <a:t>, which control secretion of hormones by the pituitary gland</a:t>
            </a:r>
            <a:r>
              <a:rPr lang="en-US" altLang="ja-JP" sz="1400" dirty="0" smtClean="0">
                <a:solidFill>
                  <a:srgbClr val="000000"/>
                </a:solidFill>
                <a:latin typeface="Calibri (Body)"/>
                <a:cs typeface="Calibri (Body)"/>
              </a:rPr>
              <a:t>.</a:t>
            </a:r>
          </a:p>
          <a:p>
            <a:pPr algn="l"/>
            <a:endParaRPr lang="en-US" altLang="ja-JP" sz="1400" dirty="0">
              <a:solidFill>
                <a:srgbClr val="000000"/>
              </a:solidFill>
              <a:latin typeface="Calibri (Body)"/>
              <a:cs typeface="Calibri (Body)"/>
            </a:endParaRPr>
          </a:p>
          <a:p>
            <a:pPr algn="l"/>
            <a:r>
              <a:rPr lang="en-US" altLang="ja-JP" sz="1400" dirty="0" smtClean="0">
                <a:solidFill>
                  <a:srgbClr val="000000"/>
                </a:solidFill>
                <a:latin typeface="Calibri (Body)"/>
                <a:cs typeface="Calibri (Body)"/>
              </a:rPr>
              <a:t>Purpose</a:t>
            </a:r>
            <a:endParaRPr lang="en-US" altLang="ja-JP" sz="1400" dirty="0">
              <a:solidFill>
                <a:srgbClr val="000000"/>
              </a:solidFill>
              <a:latin typeface="Calibri (Body)"/>
              <a:cs typeface="Calibri (Body)"/>
            </a:endParaRPr>
          </a:p>
          <a:p>
            <a:pPr algn="l"/>
            <a:r>
              <a:rPr lang="en-US" altLang="ja-JP" sz="1400" b="1" dirty="0">
                <a:solidFill>
                  <a:srgbClr val="000000"/>
                </a:solidFill>
                <a:latin typeface="Calibri (Body)"/>
                <a:cs typeface="Calibri (Body)"/>
              </a:rPr>
              <a:t>Corticosteroids</a:t>
            </a:r>
            <a:r>
              <a:rPr lang="en-US" altLang="ja-JP" sz="1400" dirty="0">
                <a:solidFill>
                  <a:srgbClr val="000000"/>
                </a:solidFill>
                <a:latin typeface="Calibri (Body)"/>
                <a:cs typeface="Calibri (Body)"/>
              </a:rPr>
              <a:t> </a:t>
            </a:r>
            <a:r>
              <a:rPr lang="en-US" altLang="ja-JP" sz="1400" b="1" dirty="0" smtClean="0">
                <a:solidFill>
                  <a:srgbClr val="000000"/>
                </a:solidFill>
                <a:latin typeface="Calibri (Body)"/>
                <a:cs typeface="Calibri (Body)"/>
              </a:rPr>
              <a:t>have </a:t>
            </a:r>
            <a:r>
              <a:rPr lang="en-US" altLang="ja-JP" sz="1400" b="1" dirty="0">
                <a:solidFill>
                  <a:srgbClr val="000000"/>
                </a:solidFill>
                <a:latin typeface="Calibri (Body)"/>
                <a:cs typeface="Calibri (Body)"/>
              </a:rPr>
              <a:t>multiple effects, and are used for a large number of conditions. They affect glucose </a:t>
            </a:r>
            <a:r>
              <a:rPr lang="en-US" altLang="ja-JP" sz="1400" b="1" dirty="0" smtClean="0">
                <a:solidFill>
                  <a:srgbClr val="000000"/>
                </a:solidFill>
                <a:latin typeface="Calibri (Body)"/>
                <a:cs typeface="Calibri (Body)"/>
              </a:rPr>
              <a:t>use, </a:t>
            </a:r>
            <a:r>
              <a:rPr lang="en-US" altLang="ja-JP" sz="1400" b="1" dirty="0">
                <a:solidFill>
                  <a:srgbClr val="000000"/>
                </a:solidFill>
                <a:latin typeface="Calibri (Body)"/>
                <a:cs typeface="Calibri (Body)"/>
              </a:rPr>
              <a:t>fat metabolism, and bone development, and are potent anti-inflammatory agents. </a:t>
            </a:r>
            <a:r>
              <a:rPr lang="en-US" altLang="ja-JP" sz="1400" dirty="0">
                <a:solidFill>
                  <a:srgbClr val="000000"/>
                </a:solidFill>
                <a:latin typeface="Calibri (Body)"/>
                <a:cs typeface="Calibri (Body)"/>
              </a:rPr>
              <a:t>They may be used for replacement of natural hormones in patients with pituitary deficiency (Addison's disease), as well as for a wide number of other conditions including, but not limited to, arthritis, asthma, anemia, various cancers, and skin inflammations. Additional uses include inhibition of nausea and vomiting after chemotherapy, treatment of septic shock, treatment of spinal cord injuries, and treatment of </a:t>
            </a:r>
            <a:r>
              <a:rPr lang="en-US" altLang="ja-JP" sz="1400" dirty="0" err="1">
                <a:solidFill>
                  <a:srgbClr val="000000"/>
                </a:solidFill>
                <a:latin typeface="Calibri (Body)"/>
                <a:cs typeface="Calibri (Body)"/>
              </a:rPr>
              <a:t>hirisutism</a:t>
            </a:r>
            <a:r>
              <a:rPr lang="en-US" altLang="ja-JP" sz="1400" dirty="0">
                <a:solidFill>
                  <a:srgbClr val="000000"/>
                </a:solidFill>
                <a:latin typeface="Calibri (Body)"/>
                <a:cs typeface="Calibri (Body)"/>
              </a:rPr>
              <a:t> (excessive hair growth). The choice of drug will vary with the condition. Cortisone and hydrocortisone, which have both </a:t>
            </a:r>
            <a:r>
              <a:rPr lang="en-US" altLang="ja-JP" sz="1400" dirty="0" err="1">
                <a:solidFill>
                  <a:srgbClr val="000000"/>
                </a:solidFill>
                <a:latin typeface="Calibri (Body)"/>
                <a:cs typeface="Calibri (Body)"/>
              </a:rPr>
              <a:t>glucocorticoid</a:t>
            </a:r>
            <a:r>
              <a:rPr lang="en-US" altLang="ja-JP" sz="1400" dirty="0">
                <a:solidFill>
                  <a:srgbClr val="000000"/>
                </a:solidFill>
                <a:latin typeface="Calibri (Body)"/>
                <a:cs typeface="Calibri (Body)"/>
              </a:rPr>
              <a:t> and </a:t>
            </a:r>
            <a:r>
              <a:rPr lang="en-US" altLang="ja-JP" sz="1400" dirty="0" err="1">
                <a:solidFill>
                  <a:srgbClr val="000000"/>
                </a:solidFill>
                <a:latin typeface="Calibri (Body)"/>
                <a:cs typeface="Calibri (Body)"/>
              </a:rPr>
              <a:t>mineralocorticoid</a:t>
            </a:r>
            <a:r>
              <a:rPr lang="en-US" altLang="ja-JP" sz="1400" dirty="0">
                <a:solidFill>
                  <a:srgbClr val="000000"/>
                </a:solidFill>
                <a:latin typeface="Calibri (Body)"/>
                <a:cs typeface="Calibri (Body)"/>
              </a:rPr>
              <a:t> effects, are the drugs of choice for replacement therapy of natural hormone deficiency. Synthetic compounds, which have greater anti-inflammatory effects and less effect on salt and water balance, are usually preferred for other purposes.</a:t>
            </a:r>
            <a:endParaRPr lang="ja-JP" altLang="en-US" sz="2200" dirty="0">
              <a:solidFill>
                <a:srgbClr val="000000"/>
              </a:solidFill>
              <a:latin typeface="Calibri (Body)"/>
              <a:cs typeface="Calibri (Body)"/>
            </a:endParaRPr>
          </a:p>
        </p:txBody>
      </p:sp>
      <p:sp>
        <p:nvSpPr>
          <p:cNvPr id="4" name="Rectangle 3"/>
          <p:cNvSpPr/>
          <p:nvPr/>
        </p:nvSpPr>
        <p:spPr>
          <a:xfrm>
            <a:off x="227620" y="6350278"/>
            <a:ext cx="8805555" cy="338554"/>
          </a:xfrm>
          <a:prstGeom prst="rect">
            <a:avLst/>
          </a:prstGeom>
        </p:spPr>
        <p:txBody>
          <a:bodyPr wrap="square">
            <a:spAutoFit/>
          </a:bodyPr>
          <a:lstStyle/>
          <a:p>
            <a:r>
              <a:rPr lang="en-US" altLang="ja-JP" sz="1600" dirty="0" smtClean="0"/>
              <a:t>Source: </a:t>
            </a:r>
            <a:r>
              <a:rPr lang="en-US" altLang="ja-JP" sz="1600" dirty="0" err="1" smtClean="0"/>
              <a:t>http://www.surgeryencyclopedia.com/Ce-Fi/Corticosteroids.html#b</a:t>
            </a:r>
            <a:endParaRPr lang="ja-JP" altLang="en-US" sz="1600" dirty="0"/>
          </a:p>
        </p:txBody>
      </p:sp>
    </p:spTree>
    <p:extLst>
      <p:ext uri="{BB962C8B-B14F-4D97-AF65-F5344CB8AC3E}">
        <p14:creationId xmlns:p14="http://schemas.microsoft.com/office/powerpoint/2010/main" val="36079926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335</Words>
  <Application>Microsoft Office PowerPoint</Application>
  <PresentationFormat>On-screen Show (4:3)</PresentationFormat>
  <Paragraphs>48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M4: Make a flashcard/write a paragraph (1/2 page) for each of these hormones:        Each flashcard/paragraph should describe how the hormone helps to control the body’s functions. </vt:lpstr>
      <vt:lpstr>Adrenaline</vt:lpstr>
      <vt:lpstr>Thyroxine</vt:lpstr>
      <vt:lpstr>Insulin</vt:lpstr>
      <vt:lpstr>Corticosteroids</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M4: Make a flashcard/write a paragraph (1/2 page) for each of these hormones:        Each flashcard/paragraph should describe how the hormone helps to control the body’s functions. </dc:title>
  <dc:creator>Jack Docherty</dc:creator>
  <cp:lastModifiedBy>Jack Docherty</cp:lastModifiedBy>
  <cp:revision>1</cp:revision>
  <dcterms:created xsi:type="dcterms:W3CDTF">2013-05-23T11:25:35Z</dcterms:created>
  <dcterms:modified xsi:type="dcterms:W3CDTF">2013-05-23T11:26:09Z</dcterms:modified>
</cp:coreProperties>
</file>