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9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75AC5C-F47E-4009-81C9-7AA6B32CBB07}"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203505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75AC5C-F47E-4009-81C9-7AA6B32CBB07}"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116529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75AC5C-F47E-4009-81C9-7AA6B32CBB07}"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16610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75AC5C-F47E-4009-81C9-7AA6B32CBB07}"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231133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5AC5C-F47E-4009-81C9-7AA6B32CBB07}" type="datetimeFigureOut">
              <a:rPr lang="en-GB" smtClean="0"/>
              <a:t>13/06/2013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181668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75AC5C-F47E-4009-81C9-7AA6B32CBB07}" type="datetimeFigureOut">
              <a:rPr lang="en-GB" smtClean="0"/>
              <a:t>13/06/2013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53188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75AC5C-F47E-4009-81C9-7AA6B32CBB07}" type="datetimeFigureOut">
              <a:rPr lang="en-GB" smtClean="0"/>
              <a:t>13/06/2013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2082943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75AC5C-F47E-4009-81C9-7AA6B32CBB07}" type="datetimeFigureOut">
              <a:rPr lang="en-GB" smtClean="0"/>
              <a:t>13/06/2013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258031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5AC5C-F47E-4009-81C9-7AA6B32CBB07}" type="datetimeFigureOut">
              <a:rPr lang="en-GB" smtClean="0"/>
              <a:t>13/06/2013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354670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5AC5C-F47E-4009-81C9-7AA6B32CBB07}" type="datetimeFigureOut">
              <a:rPr lang="en-GB" smtClean="0"/>
              <a:t>13/06/2013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301883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5AC5C-F47E-4009-81C9-7AA6B32CBB07}" type="datetimeFigureOut">
              <a:rPr lang="en-GB" smtClean="0"/>
              <a:t>13/06/2013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F01277-0C17-460E-8766-3ED97AD24B8A}" type="slidenum">
              <a:rPr lang="en-GB" smtClean="0"/>
              <a:t>‹#›</a:t>
            </a:fld>
            <a:endParaRPr lang="en-GB"/>
          </a:p>
        </p:txBody>
      </p:sp>
    </p:spTree>
    <p:extLst>
      <p:ext uri="{BB962C8B-B14F-4D97-AF65-F5344CB8AC3E}">
        <p14:creationId xmlns:p14="http://schemas.microsoft.com/office/powerpoint/2010/main" val="37001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5AC5C-F47E-4009-81C9-7AA6B32CBB07}" type="datetimeFigureOut">
              <a:rPr lang="en-GB" smtClean="0"/>
              <a:t>13/06/2013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01277-0C17-460E-8766-3ED97AD24B8A}" type="slidenum">
              <a:rPr lang="en-GB" smtClean="0"/>
              <a:t>‹#›</a:t>
            </a:fld>
            <a:endParaRPr lang="en-GB"/>
          </a:p>
        </p:txBody>
      </p:sp>
    </p:spTree>
    <p:extLst>
      <p:ext uri="{BB962C8B-B14F-4D97-AF65-F5344CB8AC3E}">
        <p14:creationId xmlns:p14="http://schemas.microsoft.com/office/powerpoint/2010/main" val="323364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44698205"/>
              </p:ext>
            </p:extLst>
          </p:nvPr>
        </p:nvGraphicFramePr>
        <p:xfrm>
          <a:off x="7020272" y="260648"/>
          <a:ext cx="1946117" cy="1167903"/>
        </p:xfrm>
        <a:graphic>
          <a:graphicData uri="http://schemas.openxmlformats.org/drawingml/2006/table">
            <a:tbl>
              <a:tblPr firstRow="1" bandRow="1">
                <a:tableStyleId>{5C22544A-7EE6-4342-B048-85BDC9FD1C3A}</a:tableStyleId>
              </a:tblPr>
              <a:tblGrid>
                <a:gridCol w="743744"/>
                <a:gridCol w="605155"/>
                <a:gridCol w="597218"/>
              </a:tblGrid>
              <a:tr h="283693">
                <a:tc>
                  <a:txBody>
                    <a:bodyPr/>
                    <a:lstStyle/>
                    <a:p>
                      <a:r>
                        <a:rPr lang="en-GB" sz="1050" dirty="0" smtClean="0"/>
                        <a:t>Particle</a:t>
                      </a:r>
                      <a:endParaRPr lang="en-GB" sz="1050" dirty="0"/>
                    </a:p>
                  </a:txBody>
                  <a:tcPr/>
                </a:tc>
                <a:tc>
                  <a:txBody>
                    <a:bodyPr/>
                    <a:lstStyle/>
                    <a:p>
                      <a:r>
                        <a:rPr lang="en-GB" sz="1050" dirty="0" smtClean="0"/>
                        <a:t>Mass</a:t>
                      </a:r>
                      <a:endParaRPr lang="en-GB" sz="1050" dirty="0"/>
                    </a:p>
                  </a:txBody>
                  <a:tcPr/>
                </a:tc>
                <a:tc>
                  <a:txBody>
                    <a:bodyPr/>
                    <a:lstStyle/>
                    <a:p>
                      <a:r>
                        <a:rPr lang="en-GB" sz="1050" dirty="0" smtClean="0"/>
                        <a:t>Charge</a:t>
                      </a:r>
                      <a:endParaRPr lang="en-GB" sz="1050" dirty="0"/>
                    </a:p>
                  </a:txBody>
                  <a:tcPr/>
                </a:tc>
              </a:tr>
              <a:tr h="273608">
                <a:tc>
                  <a:txBody>
                    <a:bodyPr/>
                    <a:lstStyle/>
                    <a:p>
                      <a:r>
                        <a:rPr lang="en-GB" sz="1050" dirty="0" smtClean="0"/>
                        <a:t>Proton</a:t>
                      </a:r>
                      <a:endParaRPr lang="en-GB" sz="1050" dirty="0"/>
                    </a:p>
                  </a:txBody>
                  <a:tcPr/>
                </a:tc>
                <a:tc>
                  <a:txBody>
                    <a:bodyPr/>
                    <a:lstStyle/>
                    <a:p>
                      <a:r>
                        <a:rPr lang="en-GB" sz="1050" dirty="0" smtClean="0"/>
                        <a:t>1</a:t>
                      </a:r>
                      <a:endParaRPr lang="en-GB" sz="1050" dirty="0"/>
                    </a:p>
                  </a:txBody>
                  <a:tcPr/>
                </a:tc>
                <a:tc>
                  <a:txBody>
                    <a:bodyPr/>
                    <a:lstStyle/>
                    <a:p>
                      <a:r>
                        <a:rPr lang="en-GB" sz="1050" dirty="0" smtClean="0"/>
                        <a:t>+1</a:t>
                      </a:r>
                      <a:endParaRPr lang="en-GB" sz="1050" dirty="0"/>
                    </a:p>
                  </a:txBody>
                  <a:tcPr/>
                </a:tc>
              </a:tr>
              <a:tr h="264315">
                <a:tc>
                  <a:txBody>
                    <a:bodyPr/>
                    <a:lstStyle/>
                    <a:p>
                      <a:r>
                        <a:rPr lang="en-GB" sz="1050" dirty="0" smtClean="0"/>
                        <a:t>Neutron</a:t>
                      </a:r>
                      <a:endParaRPr lang="en-GB" sz="1050" dirty="0"/>
                    </a:p>
                  </a:txBody>
                  <a:tcPr/>
                </a:tc>
                <a:tc>
                  <a:txBody>
                    <a:bodyPr/>
                    <a:lstStyle/>
                    <a:p>
                      <a:r>
                        <a:rPr lang="en-GB" sz="1050" dirty="0" smtClean="0"/>
                        <a:t>1</a:t>
                      </a:r>
                      <a:endParaRPr lang="en-GB" sz="1050" dirty="0"/>
                    </a:p>
                  </a:txBody>
                  <a:tcPr/>
                </a:tc>
                <a:tc>
                  <a:txBody>
                    <a:bodyPr/>
                    <a:lstStyle/>
                    <a:p>
                      <a:r>
                        <a:rPr lang="en-GB" sz="1050" dirty="0" smtClean="0"/>
                        <a:t>None</a:t>
                      </a:r>
                      <a:endParaRPr lang="en-GB" sz="1050" dirty="0"/>
                    </a:p>
                  </a:txBody>
                  <a:tcPr/>
                </a:tc>
              </a:tr>
              <a:tr h="346287">
                <a:tc>
                  <a:txBody>
                    <a:bodyPr/>
                    <a:lstStyle/>
                    <a:p>
                      <a:r>
                        <a:rPr lang="en-GB" sz="1050" dirty="0" smtClean="0"/>
                        <a:t>Electron</a:t>
                      </a:r>
                      <a:endParaRPr lang="en-GB" sz="1050" dirty="0"/>
                    </a:p>
                  </a:txBody>
                  <a:tcPr/>
                </a:tc>
                <a:tc>
                  <a:txBody>
                    <a:bodyPr/>
                    <a:lstStyle/>
                    <a:p>
                      <a:r>
                        <a:rPr lang="en-GB" sz="1050" dirty="0" smtClean="0"/>
                        <a:t>1/2000</a:t>
                      </a:r>
                      <a:endParaRPr lang="en-GB" sz="1050" dirty="0"/>
                    </a:p>
                  </a:txBody>
                  <a:tcPr/>
                </a:tc>
                <a:tc>
                  <a:txBody>
                    <a:bodyPr/>
                    <a:lstStyle/>
                    <a:p>
                      <a:r>
                        <a:rPr lang="en-GB" sz="1050" dirty="0" smtClean="0"/>
                        <a:t>-1</a:t>
                      </a:r>
                      <a:endParaRPr lang="en-GB" sz="1050" dirty="0"/>
                    </a:p>
                  </a:txBody>
                  <a:tcPr/>
                </a:tc>
              </a:tr>
            </a:tbl>
          </a:graphicData>
        </a:graphic>
      </p:graphicFrame>
      <p:sp>
        <p:nvSpPr>
          <p:cNvPr id="5" name="TextBox 4"/>
          <p:cNvSpPr txBox="1"/>
          <p:nvPr/>
        </p:nvSpPr>
        <p:spPr>
          <a:xfrm>
            <a:off x="4791655" y="167517"/>
            <a:ext cx="2167505" cy="1785104"/>
          </a:xfrm>
          <a:prstGeom prst="rect">
            <a:avLst/>
          </a:prstGeom>
          <a:noFill/>
          <a:ln>
            <a:solidFill>
              <a:schemeClr val="tx1"/>
            </a:solidFill>
          </a:ln>
        </p:spPr>
        <p:txBody>
          <a:bodyPr wrap="square" rtlCol="0">
            <a:spAutoFit/>
          </a:bodyPr>
          <a:lstStyle/>
          <a:p>
            <a:r>
              <a:rPr lang="en-GB" sz="1100" b="1" dirty="0" smtClean="0"/>
              <a:t>Use this information to write a definition of </a:t>
            </a:r>
            <a:r>
              <a:rPr lang="en-GB" sz="1100" b="1" dirty="0"/>
              <a:t>a</a:t>
            </a:r>
            <a:r>
              <a:rPr lang="en-GB" sz="1100" b="1" dirty="0" smtClean="0"/>
              <a:t>n isotope:</a:t>
            </a:r>
          </a:p>
          <a:p>
            <a:r>
              <a:rPr lang="en-GB" sz="1100" dirty="0" smtClean="0"/>
              <a:t>Two </a:t>
            </a:r>
            <a:r>
              <a:rPr lang="en-GB" sz="1100" dirty="0"/>
              <a:t>or more forms of the same element that contain equal numbers of protons but different numbers of neutrons in their nuclei, and hence differ in relative atomic mass but not in chemical properties; in particular, a radioactive form of an </a:t>
            </a:r>
            <a:r>
              <a:rPr lang="en-GB" sz="1100" dirty="0" smtClean="0"/>
              <a:t>element.</a:t>
            </a:r>
            <a:endParaRPr lang="en-GB" sz="1100" dirty="0"/>
          </a:p>
        </p:txBody>
      </p:sp>
      <p:sp>
        <p:nvSpPr>
          <p:cNvPr id="6" name="TextBox 5"/>
          <p:cNvSpPr txBox="1"/>
          <p:nvPr/>
        </p:nvSpPr>
        <p:spPr>
          <a:xfrm>
            <a:off x="179512" y="167517"/>
            <a:ext cx="3672408" cy="1954381"/>
          </a:xfrm>
          <a:prstGeom prst="rect">
            <a:avLst/>
          </a:prstGeom>
          <a:noFill/>
          <a:ln>
            <a:solidFill>
              <a:schemeClr val="tx1"/>
            </a:solidFill>
          </a:ln>
        </p:spPr>
        <p:txBody>
          <a:bodyPr wrap="square" rtlCol="0">
            <a:spAutoFit/>
          </a:bodyPr>
          <a:lstStyle/>
          <a:p>
            <a:r>
              <a:rPr lang="en-GB" sz="1100" b="1" dirty="0" smtClean="0"/>
              <a:t>Use this information to decide which set of results were more valid:</a:t>
            </a:r>
          </a:p>
          <a:p>
            <a:r>
              <a:rPr lang="en-GB" sz="1100" dirty="0" smtClean="0"/>
              <a:t>A more valid set of results only changes one variable. The results are valid because the experiment is a fair test. If another variable changes, the validity decreases.</a:t>
            </a:r>
          </a:p>
          <a:p>
            <a:endParaRPr lang="en-GB" sz="1100" dirty="0"/>
          </a:p>
          <a:p>
            <a:r>
              <a:rPr lang="en-GB" sz="1100" b="1" dirty="0" smtClean="0"/>
              <a:t>Use this information to decide which set of results were more reliable:</a:t>
            </a:r>
          </a:p>
          <a:p>
            <a:r>
              <a:rPr lang="en-GB" sz="1100" dirty="0" smtClean="0"/>
              <a:t>A more reliable set of results Have been repeated. The more repeats you do, the more reliable the result becomes.</a:t>
            </a:r>
          </a:p>
          <a:p>
            <a:endParaRPr lang="en-GB" sz="1100" dirty="0"/>
          </a:p>
        </p:txBody>
      </p:sp>
      <p:graphicFrame>
        <p:nvGraphicFramePr>
          <p:cNvPr id="7" name="Table 6"/>
          <p:cNvGraphicFramePr>
            <a:graphicFrameLocks noGrp="1"/>
          </p:cNvGraphicFramePr>
          <p:nvPr>
            <p:extLst>
              <p:ext uri="{D42A27DB-BD31-4B8C-83A1-F6EECF244321}">
                <p14:modId xmlns:p14="http://schemas.microsoft.com/office/powerpoint/2010/main" val="3402050506"/>
              </p:ext>
            </p:extLst>
          </p:nvPr>
        </p:nvGraphicFramePr>
        <p:xfrm>
          <a:off x="5364088" y="2420888"/>
          <a:ext cx="3600401" cy="4186989"/>
        </p:xfrm>
        <a:graphic>
          <a:graphicData uri="http://schemas.openxmlformats.org/drawingml/2006/table">
            <a:tbl>
              <a:tblPr firstRow="1" firstCol="1" bandRow="1">
                <a:tableStyleId>{5C22544A-7EE6-4342-B048-85BDC9FD1C3A}</a:tableStyleId>
              </a:tblPr>
              <a:tblGrid>
                <a:gridCol w="966453"/>
                <a:gridCol w="924200"/>
                <a:gridCol w="918874"/>
                <a:gridCol w="790874"/>
              </a:tblGrid>
              <a:tr h="506529">
                <a:tc>
                  <a:txBody>
                    <a:bodyPr/>
                    <a:lstStyle/>
                    <a:p>
                      <a:pPr algn="ctr">
                        <a:lnSpc>
                          <a:spcPct val="115000"/>
                        </a:lnSpc>
                        <a:spcAft>
                          <a:spcPts val="0"/>
                        </a:spcAft>
                      </a:pPr>
                      <a:r>
                        <a:rPr lang="en-GB" sz="1000" dirty="0" smtClean="0">
                          <a:effectLst/>
                        </a:rPr>
                        <a:t>Part of</a:t>
                      </a:r>
                      <a:r>
                        <a:rPr lang="en-GB" sz="1000" baseline="0" dirty="0" smtClean="0">
                          <a:effectLst/>
                        </a:rPr>
                        <a:t> the EM </a:t>
                      </a:r>
                      <a:r>
                        <a:rPr lang="en-GB" sz="1000" dirty="0" smtClean="0">
                          <a:effectLst/>
                        </a:rPr>
                        <a:t>spectrum</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smtClean="0">
                          <a:effectLst/>
                        </a:rPr>
                        <a:t>Wavelength</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a:effectLst/>
                        </a:rPr>
                        <a:t>Frequency</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a:effectLst/>
                        </a:rPr>
                        <a:t>Sources</a:t>
                      </a:r>
                      <a:endParaRPr lang="en-GB" sz="1000">
                        <a:effectLst/>
                        <a:latin typeface="Calibri"/>
                        <a:ea typeface="Calibri"/>
                        <a:cs typeface="Times New Roman"/>
                      </a:endParaRPr>
                    </a:p>
                  </a:txBody>
                  <a:tcPr marL="67084" marR="67084" marT="0" marB="0"/>
                </a:tc>
              </a:tr>
              <a:tr h="461537">
                <a:tc>
                  <a:txBody>
                    <a:bodyPr/>
                    <a:lstStyle/>
                    <a:p>
                      <a:pPr algn="ctr">
                        <a:lnSpc>
                          <a:spcPct val="115000"/>
                        </a:lnSpc>
                        <a:spcAft>
                          <a:spcPts val="0"/>
                        </a:spcAft>
                      </a:pPr>
                      <a:r>
                        <a:rPr lang="en-GB" sz="1000" dirty="0">
                          <a:effectLst/>
                        </a:rPr>
                        <a:t>Radio waves</a:t>
                      </a:r>
                    </a:p>
                    <a:p>
                      <a:pPr algn="ctr">
                        <a:lnSpc>
                          <a:spcPct val="115000"/>
                        </a:lnSpc>
                        <a:spcAft>
                          <a:spcPts val="0"/>
                        </a:spcAft>
                      </a:pPr>
                      <a:r>
                        <a:rPr lang="en-GB" sz="1000" dirty="0">
                          <a:effectLst/>
                        </a:rPr>
                        <a:t> </a:t>
                      </a:r>
                    </a:p>
                    <a:p>
                      <a:pPr algn="ctr">
                        <a:lnSpc>
                          <a:spcPct val="115000"/>
                        </a:lnSpc>
                        <a:spcAft>
                          <a:spcPts val="0"/>
                        </a:spcAft>
                      </a:pPr>
                      <a:r>
                        <a:rPr lang="en-GB" sz="1000" dirty="0">
                          <a:effectLst/>
                        </a:rPr>
                        <a:t> </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3</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1-1000 MHz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AM radio transmitters</a:t>
                      </a:r>
                      <a:endParaRPr lang="en-GB" sz="800" dirty="0">
                        <a:effectLst/>
                        <a:latin typeface="Calibri"/>
                        <a:ea typeface="Calibri"/>
                        <a:cs typeface="Times New Roman"/>
                      </a:endParaRPr>
                    </a:p>
                  </a:txBody>
                  <a:tcPr marL="67084" marR="67084" marT="0" marB="0"/>
                </a:tc>
              </a:tr>
              <a:tr h="461537">
                <a:tc>
                  <a:txBody>
                    <a:bodyPr/>
                    <a:lstStyle/>
                    <a:p>
                      <a:pPr algn="ctr">
                        <a:lnSpc>
                          <a:spcPct val="115000"/>
                        </a:lnSpc>
                        <a:spcAft>
                          <a:spcPts val="0"/>
                        </a:spcAft>
                      </a:pPr>
                      <a:r>
                        <a:rPr lang="en-GB" sz="1000">
                          <a:effectLst/>
                        </a:rPr>
                        <a:t>Microwaves</a:t>
                      </a:r>
                    </a:p>
                    <a:p>
                      <a:pPr algn="ctr">
                        <a:lnSpc>
                          <a:spcPct val="115000"/>
                        </a:lnSpc>
                        <a:spcAft>
                          <a:spcPts val="0"/>
                        </a:spcAft>
                      </a:pPr>
                      <a:r>
                        <a:rPr lang="en-GB" sz="1000">
                          <a:effectLst/>
                        </a:rPr>
                        <a:t> </a:t>
                      </a:r>
                    </a:p>
                    <a:p>
                      <a:pPr algn="ctr">
                        <a:lnSpc>
                          <a:spcPct val="115000"/>
                        </a:lnSpc>
                        <a:spcAft>
                          <a:spcPts val="0"/>
                        </a:spcAft>
                      </a:pPr>
                      <a:r>
                        <a:rPr lang="en-GB" sz="1000">
                          <a:effectLst/>
                        </a:rPr>
                        <a:t> </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-2</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10</a:t>
                      </a:r>
                      <a:r>
                        <a:rPr lang="en-GB" sz="1000" dirty="0" smtClean="0">
                          <a:effectLst/>
                        </a:rPr>
                        <a:t> 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Microwave ovens, mobile phones, radar</a:t>
                      </a:r>
                      <a:endParaRPr lang="en-GB" sz="800" dirty="0">
                        <a:effectLst/>
                        <a:latin typeface="Calibri"/>
                        <a:ea typeface="Calibri"/>
                        <a:cs typeface="Times New Roman"/>
                      </a:endParaRPr>
                    </a:p>
                  </a:txBody>
                  <a:tcPr marL="67084" marR="67084" marT="0" marB="0"/>
                </a:tc>
              </a:tr>
              <a:tr h="461537">
                <a:tc>
                  <a:txBody>
                    <a:bodyPr/>
                    <a:lstStyle/>
                    <a:p>
                      <a:pPr algn="ctr">
                        <a:lnSpc>
                          <a:spcPct val="115000"/>
                        </a:lnSpc>
                        <a:spcAft>
                          <a:spcPts val="0"/>
                        </a:spcAft>
                      </a:pPr>
                      <a:r>
                        <a:rPr lang="en-GB" sz="1000">
                          <a:effectLst/>
                        </a:rPr>
                        <a:t>Infra red</a:t>
                      </a:r>
                    </a:p>
                    <a:p>
                      <a:pPr algn="ctr">
                        <a:lnSpc>
                          <a:spcPct val="115000"/>
                        </a:lnSpc>
                        <a:spcAft>
                          <a:spcPts val="0"/>
                        </a:spcAft>
                      </a:pPr>
                      <a:r>
                        <a:rPr lang="en-GB" sz="1000">
                          <a:effectLst/>
                        </a:rPr>
                        <a:t> </a:t>
                      </a:r>
                    </a:p>
                    <a:p>
                      <a:pPr algn="ctr">
                        <a:lnSpc>
                          <a:spcPct val="115000"/>
                        </a:lnSpc>
                        <a:spcAft>
                          <a:spcPts val="0"/>
                        </a:spcAft>
                      </a:pPr>
                      <a:r>
                        <a:rPr lang="en-GB" sz="1000">
                          <a:effectLst/>
                        </a:rPr>
                        <a:t> </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-5</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13</a:t>
                      </a:r>
                      <a:r>
                        <a:rPr lang="en-GB" sz="1000" dirty="0" smtClean="0">
                          <a:effectLst/>
                        </a:rPr>
                        <a:t> 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Remote controls</a:t>
                      </a:r>
                      <a:endParaRPr lang="en-GB" sz="800" dirty="0">
                        <a:effectLst/>
                        <a:latin typeface="Calibri"/>
                        <a:ea typeface="Calibri"/>
                        <a:cs typeface="Times New Roman"/>
                      </a:endParaRPr>
                    </a:p>
                  </a:txBody>
                  <a:tcPr marL="67084" marR="67084" marT="0" marB="0"/>
                </a:tc>
              </a:tr>
              <a:tr h="461537">
                <a:tc>
                  <a:txBody>
                    <a:bodyPr/>
                    <a:lstStyle/>
                    <a:p>
                      <a:pPr algn="ctr">
                        <a:lnSpc>
                          <a:spcPct val="115000"/>
                        </a:lnSpc>
                        <a:spcAft>
                          <a:spcPts val="0"/>
                        </a:spcAft>
                      </a:pPr>
                      <a:r>
                        <a:rPr lang="en-GB" sz="1000">
                          <a:effectLst/>
                        </a:rPr>
                        <a:t>Visible light</a:t>
                      </a:r>
                    </a:p>
                    <a:p>
                      <a:pPr algn="ctr">
                        <a:lnSpc>
                          <a:spcPct val="115000"/>
                        </a:lnSpc>
                        <a:spcAft>
                          <a:spcPts val="0"/>
                        </a:spcAft>
                      </a:pPr>
                      <a:r>
                        <a:rPr lang="en-GB" sz="1000">
                          <a:effectLst/>
                        </a:rPr>
                        <a:t> </a:t>
                      </a:r>
                    </a:p>
                    <a:p>
                      <a:pPr algn="ctr">
                        <a:lnSpc>
                          <a:spcPct val="115000"/>
                        </a:lnSpc>
                        <a:spcAft>
                          <a:spcPts val="0"/>
                        </a:spcAft>
                      </a:pPr>
                      <a:r>
                        <a:rPr lang="en-GB" sz="1000">
                          <a:effectLst/>
                        </a:rPr>
                        <a:t> </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0.5</a:t>
                      </a:r>
                      <a:r>
                        <a:rPr lang="en-GB" sz="1000" baseline="30000" dirty="0" smtClean="0">
                          <a:effectLst/>
                        </a:rPr>
                        <a:t>-6</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15</a:t>
                      </a:r>
                      <a:r>
                        <a:rPr lang="en-GB" sz="1000" dirty="0" smtClean="0">
                          <a:effectLst/>
                        </a:rPr>
                        <a:t> 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Light bulbs,</a:t>
                      </a:r>
                      <a:r>
                        <a:rPr lang="en-GB" sz="800" baseline="0" dirty="0" smtClean="0">
                          <a:effectLst/>
                        </a:rPr>
                        <a:t> the sun</a:t>
                      </a:r>
                      <a:endParaRPr lang="en-GB" sz="800" dirty="0">
                        <a:effectLst/>
                        <a:latin typeface="Calibri"/>
                        <a:ea typeface="Calibri"/>
                        <a:cs typeface="Times New Roman"/>
                      </a:endParaRPr>
                    </a:p>
                  </a:txBody>
                  <a:tcPr marL="67084" marR="67084" marT="0" marB="0"/>
                </a:tc>
              </a:tr>
              <a:tr h="461537">
                <a:tc>
                  <a:txBody>
                    <a:bodyPr/>
                    <a:lstStyle/>
                    <a:p>
                      <a:pPr algn="ctr">
                        <a:lnSpc>
                          <a:spcPct val="115000"/>
                        </a:lnSpc>
                        <a:spcAft>
                          <a:spcPts val="0"/>
                        </a:spcAft>
                      </a:pPr>
                      <a:r>
                        <a:rPr lang="en-GB" sz="1000">
                          <a:effectLst/>
                        </a:rPr>
                        <a:t>Ultraviolet</a:t>
                      </a:r>
                    </a:p>
                    <a:p>
                      <a:pPr algn="ctr">
                        <a:lnSpc>
                          <a:spcPct val="115000"/>
                        </a:lnSpc>
                        <a:spcAft>
                          <a:spcPts val="0"/>
                        </a:spcAft>
                      </a:pPr>
                      <a:r>
                        <a:rPr lang="en-GB" sz="1000">
                          <a:effectLst/>
                        </a:rPr>
                        <a:t> </a:t>
                      </a:r>
                    </a:p>
                    <a:p>
                      <a:pPr algn="ctr">
                        <a:lnSpc>
                          <a:spcPct val="115000"/>
                        </a:lnSpc>
                        <a:spcAft>
                          <a:spcPts val="0"/>
                        </a:spcAft>
                      </a:pPr>
                      <a:r>
                        <a:rPr lang="en-GB" sz="1000">
                          <a:effectLst/>
                        </a:rPr>
                        <a:t> </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-8</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16</a:t>
                      </a:r>
                      <a:r>
                        <a:rPr lang="en-GB" sz="1000" dirty="0" smtClean="0">
                          <a:effectLst/>
                        </a:rPr>
                        <a:t> 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The sun, black lights</a:t>
                      </a:r>
                      <a:endParaRPr lang="en-GB" sz="800" dirty="0">
                        <a:effectLst/>
                        <a:latin typeface="Calibri"/>
                        <a:ea typeface="Calibri"/>
                        <a:cs typeface="Times New Roman"/>
                      </a:endParaRPr>
                    </a:p>
                  </a:txBody>
                  <a:tcPr marL="67084" marR="67084" marT="0" marB="0"/>
                </a:tc>
              </a:tr>
              <a:tr h="461537">
                <a:tc>
                  <a:txBody>
                    <a:bodyPr/>
                    <a:lstStyle/>
                    <a:p>
                      <a:pPr algn="ctr">
                        <a:lnSpc>
                          <a:spcPct val="115000"/>
                        </a:lnSpc>
                        <a:spcAft>
                          <a:spcPts val="0"/>
                        </a:spcAft>
                      </a:pPr>
                      <a:r>
                        <a:rPr lang="en-GB" sz="1000">
                          <a:effectLst/>
                        </a:rPr>
                        <a:t>X rays</a:t>
                      </a:r>
                    </a:p>
                    <a:p>
                      <a:pPr algn="ctr">
                        <a:lnSpc>
                          <a:spcPct val="115000"/>
                        </a:lnSpc>
                        <a:spcAft>
                          <a:spcPts val="0"/>
                        </a:spcAft>
                      </a:pPr>
                      <a:r>
                        <a:rPr lang="en-GB" sz="1000">
                          <a:effectLst/>
                        </a:rPr>
                        <a:t> </a:t>
                      </a:r>
                    </a:p>
                    <a:p>
                      <a:pPr algn="ctr">
                        <a:lnSpc>
                          <a:spcPct val="115000"/>
                        </a:lnSpc>
                        <a:spcAft>
                          <a:spcPts val="0"/>
                        </a:spcAft>
                      </a:pPr>
                      <a:r>
                        <a:rPr lang="en-GB" sz="1000">
                          <a:effectLst/>
                        </a:rPr>
                        <a:t> </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-10</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18</a:t>
                      </a:r>
                      <a:r>
                        <a:rPr lang="en-GB" sz="1000" dirty="0" smtClean="0">
                          <a:effectLst/>
                        </a:rPr>
                        <a:t> 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X-ray machines</a:t>
                      </a:r>
                      <a:endParaRPr lang="en-GB" sz="800" dirty="0">
                        <a:effectLst/>
                        <a:latin typeface="Calibri"/>
                        <a:ea typeface="Calibri"/>
                        <a:cs typeface="Times New Roman"/>
                      </a:endParaRPr>
                    </a:p>
                  </a:txBody>
                  <a:tcPr marL="67084" marR="67084" marT="0" marB="0"/>
                </a:tc>
              </a:tr>
              <a:tr h="506529">
                <a:tc>
                  <a:txBody>
                    <a:bodyPr/>
                    <a:lstStyle/>
                    <a:p>
                      <a:pPr algn="ctr">
                        <a:lnSpc>
                          <a:spcPct val="115000"/>
                        </a:lnSpc>
                        <a:spcAft>
                          <a:spcPts val="0"/>
                        </a:spcAft>
                      </a:pPr>
                      <a:r>
                        <a:rPr lang="en-GB" sz="1000">
                          <a:effectLst/>
                        </a:rPr>
                        <a:t>Gamma rays</a:t>
                      </a:r>
                    </a:p>
                    <a:p>
                      <a:pPr algn="ctr">
                        <a:lnSpc>
                          <a:spcPct val="115000"/>
                        </a:lnSpc>
                        <a:spcAft>
                          <a:spcPts val="0"/>
                        </a:spcAft>
                      </a:pPr>
                      <a:r>
                        <a:rPr lang="en-GB" sz="1000">
                          <a:effectLst/>
                        </a:rPr>
                        <a:t> </a:t>
                      </a:r>
                    </a:p>
                    <a:p>
                      <a:pPr algn="ctr">
                        <a:lnSpc>
                          <a:spcPct val="115000"/>
                        </a:lnSpc>
                        <a:spcAft>
                          <a:spcPts val="0"/>
                        </a:spcAft>
                      </a:pPr>
                      <a:r>
                        <a:rPr lang="en-GB" sz="1000">
                          <a:effectLst/>
                        </a:rPr>
                        <a:t> </a:t>
                      </a:r>
                      <a:endParaRPr lang="en-GB" sz="100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-12</a:t>
                      </a:r>
                      <a:r>
                        <a:rPr lang="en-GB" sz="1000" dirty="0" smtClean="0">
                          <a:effectLst/>
                        </a:rPr>
                        <a:t> metres</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1000" dirty="0">
                          <a:effectLst/>
                        </a:rPr>
                        <a:t> </a:t>
                      </a:r>
                      <a:r>
                        <a:rPr lang="en-GB" sz="1000" dirty="0" smtClean="0">
                          <a:effectLst/>
                        </a:rPr>
                        <a:t>10</a:t>
                      </a:r>
                      <a:r>
                        <a:rPr lang="en-GB" sz="1000" baseline="30000" dirty="0" smtClean="0">
                          <a:effectLst/>
                        </a:rPr>
                        <a:t>21</a:t>
                      </a:r>
                      <a:r>
                        <a:rPr lang="en-GB" sz="1000" dirty="0" smtClean="0">
                          <a:effectLst/>
                        </a:rPr>
                        <a:t> Hz</a:t>
                      </a:r>
                      <a:endParaRPr lang="en-GB" sz="1000" dirty="0">
                        <a:effectLst/>
                        <a:latin typeface="Calibri"/>
                        <a:ea typeface="Calibri"/>
                        <a:cs typeface="Times New Roman"/>
                      </a:endParaRPr>
                    </a:p>
                  </a:txBody>
                  <a:tcPr marL="67084" marR="67084" marT="0" marB="0"/>
                </a:tc>
                <a:tc>
                  <a:txBody>
                    <a:bodyPr/>
                    <a:lstStyle/>
                    <a:p>
                      <a:pPr algn="ctr">
                        <a:lnSpc>
                          <a:spcPct val="115000"/>
                        </a:lnSpc>
                        <a:spcAft>
                          <a:spcPts val="0"/>
                        </a:spcAft>
                      </a:pPr>
                      <a:r>
                        <a:rPr lang="en-GB" sz="800" dirty="0">
                          <a:effectLst/>
                        </a:rPr>
                        <a:t> </a:t>
                      </a:r>
                      <a:r>
                        <a:rPr lang="en-GB" sz="800" dirty="0" smtClean="0">
                          <a:effectLst/>
                        </a:rPr>
                        <a:t>Radioactive elements</a:t>
                      </a:r>
                      <a:endParaRPr lang="en-GB" sz="800" dirty="0">
                        <a:effectLst/>
                        <a:latin typeface="Calibri"/>
                        <a:ea typeface="Calibri"/>
                        <a:cs typeface="Times New Roman"/>
                      </a:endParaRPr>
                    </a:p>
                  </a:txBody>
                  <a:tcPr marL="67084" marR="67084" marT="0" marB="0"/>
                </a:tc>
              </a:tr>
            </a:tbl>
          </a:graphicData>
        </a:graphic>
      </p:graphicFrame>
      <p:sp>
        <p:nvSpPr>
          <p:cNvPr id="9" name="TextBox 8"/>
          <p:cNvSpPr txBox="1"/>
          <p:nvPr/>
        </p:nvSpPr>
        <p:spPr>
          <a:xfrm>
            <a:off x="1331640" y="2420888"/>
            <a:ext cx="3672408" cy="1277273"/>
          </a:xfrm>
          <a:prstGeom prst="rect">
            <a:avLst/>
          </a:prstGeom>
          <a:noFill/>
          <a:ln>
            <a:solidFill>
              <a:schemeClr val="tx1"/>
            </a:solidFill>
          </a:ln>
        </p:spPr>
        <p:txBody>
          <a:bodyPr wrap="square" rtlCol="0">
            <a:spAutoFit/>
          </a:bodyPr>
          <a:lstStyle/>
          <a:p>
            <a:r>
              <a:rPr lang="en-GB" sz="1100" b="1" dirty="0" smtClean="0"/>
              <a:t>Use this information to write a description of the electromagnetic spectrum:</a:t>
            </a:r>
          </a:p>
          <a:p>
            <a:r>
              <a:rPr lang="en-GB" sz="1100" dirty="0" smtClean="0"/>
              <a:t>The electromagnetic spectrum is the range of all possible frequencies of electromagnetic radiation. The "electromagnetic spectrum" of an object is the characteristic distribution of electromagnetic radiation emitted or absorbed by that particular object.</a:t>
            </a:r>
            <a:endParaRPr lang="en-GB" sz="1100" dirty="0"/>
          </a:p>
        </p:txBody>
      </p:sp>
      <p:sp>
        <p:nvSpPr>
          <p:cNvPr id="8" name="TextBox 7"/>
          <p:cNvSpPr txBox="1"/>
          <p:nvPr/>
        </p:nvSpPr>
        <p:spPr>
          <a:xfrm>
            <a:off x="539552" y="3789040"/>
            <a:ext cx="3672408" cy="2800767"/>
          </a:xfrm>
          <a:prstGeom prst="rect">
            <a:avLst/>
          </a:prstGeom>
          <a:noFill/>
          <a:ln>
            <a:solidFill>
              <a:schemeClr val="tx1"/>
            </a:solidFill>
          </a:ln>
        </p:spPr>
        <p:txBody>
          <a:bodyPr wrap="square" rtlCol="0">
            <a:spAutoFit/>
          </a:bodyPr>
          <a:lstStyle/>
          <a:p>
            <a:r>
              <a:rPr lang="en-GB" sz="1100" b="1" dirty="0" smtClean="0"/>
              <a:t>Use this information to </a:t>
            </a:r>
            <a:r>
              <a:rPr lang="en-GB" sz="1100" b="1" dirty="0" smtClean="0"/>
              <a:t>describe how </a:t>
            </a:r>
            <a:r>
              <a:rPr lang="en-GB" sz="1100" b="1" dirty="0" smtClean="0"/>
              <a:t>DNA can influence characteristics</a:t>
            </a:r>
            <a:r>
              <a:rPr lang="en-GB" sz="1100" b="1" dirty="0" smtClean="0"/>
              <a:t>:</a:t>
            </a:r>
            <a:endParaRPr lang="en-GB" sz="1100" b="1" dirty="0" smtClean="0"/>
          </a:p>
          <a:p>
            <a:r>
              <a:rPr lang="en-GB" sz="1100" dirty="0" smtClean="0"/>
              <a:t>In the nucleus the DNA present consists of many base pairs. When mRNA is made by producing a complementary strand, different bases are paired with the DNA strand. Each three bases is known as a triplet. A triplet is the code for one amino acid. Different triplets code for different amino acids. When different amino acids are joined together in the ribosome, a protein is produced. Different proteins contain different amino acids in unique sequences. Because everyone’s DNA is unique, different proteins will be made by everyone. This means that each cell will have individual characteristics. For instance, if someone has DNA that codes for a blue protein, you may have blue eyes. If you have DNA that codes for a brown protein, you may have brown eyes.</a:t>
            </a:r>
            <a:endParaRPr lang="en-GB" sz="1100" dirty="0" smtClean="0"/>
          </a:p>
          <a:p>
            <a:endParaRPr lang="en-GB" sz="1100" dirty="0"/>
          </a:p>
        </p:txBody>
      </p:sp>
    </p:spTree>
    <p:extLst>
      <p:ext uri="{BB962C8B-B14F-4D97-AF65-F5344CB8AC3E}">
        <p14:creationId xmlns:p14="http://schemas.microsoft.com/office/powerpoint/2010/main" val="2823944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377</Words>
  <Application>Microsoft Office PowerPoint</Application>
  <PresentationFormat>On-screen Show (4:3)</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Docherty</dc:creator>
  <cp:lastModifiedBy>Jack Docherty</cp:lastModifiedBy>
  <cp:revision>4</cp:revision>
  <dcterms:created xsi:type="dcterms:W3CDTF">2013-06-13T06:31:12Z</dcterms:created>
  <dcterms:modified xsi:type="dcterms:W3CDTF">2013-06-13T08:50:55Z</dcterms:modified>
</cp:coreProperties>
</file>