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7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06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21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0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2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8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7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95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8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B14F-5892-44C7-A627-26210FD4A07F}" type="datetimeFigureOut">
              <a:rPr lang="en-GB" smtClean="0"/>
              <a:t>05/07/2013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4C082-9B0E-4EA7-A509-3812A0405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3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learningzone/clips/variation-and-inheritance/5519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>
          <a:xfrm rot="377243">
            <a:off x="1116242" y="64527"/>
            <a:ext cx="7131092" cy="3504682"/>
          </a:xfrm>
          <a:prstGeom prst="irregularSeal2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9956" y="1124744"/>
            <a:ext cx="3949799" cy="1470025"/>
          </a:xfrm>
        </p:spPr>
        <p:txBody>
          <a:bodyPr>
            <a:normAutofit fontScale="90000"/>
          </a:bodyPr>
          <a:lstStyle/>
          <a:p>
            <a:r>
              <a:rPr lang="en-GB" sz="6000" dirty="0" smtClean="0"/>
              <a:t>Inheritance!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52208"/>
            <a:ext cx="8496944" cy="2304256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If you have earphones, put them in, and </a:t>
            </a:r>
            <a:r>
              <a:rPr lang="en-GB" dirty="0" smtClean="0">
                <a:solidFill>
                  <a:srgbClr val="002060"/>
                </a:solidFill>
              </a:rPr>
              <a:t>watch </a:t>
            </a:r>
            <a:r>
              <a:rPr lang="en-GB" dirty="0" smtClean="0">
                <a:solidFill>
                  <a:srgbClr val="002060"/>
                </a:solidFill>
              </a:rPr>
              <a:t>this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video first </a:t>
            </a:r>
            <a:r>
              <a:rPr lang="en-GB" dirty="0" smtClean="0">
                <a:solidFill>
                  <a:srgbClr val="002060"/>
                </a:solidFill>
                <a:sym typeface="Wingdings" pitchFamily="2" charset="2"/>
              </a:rPr>
              <a:t>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  <a:sym typeface="Wingdings" pitchFamily="2" charset="2"/>
                <a:hlinkClick r:id="rId2"/>
              </a:rPr>
              <a:t>http://</a:t>
            </a:r>
            <a:r>
              <a:rPr lang="en-GB" dirty="0" smtClean="0">
                <a:solidFill>
                  <a:srgbClr val="002060"/>
                </a:solidFill>
                <a:sym typeface="Wingdings" pitchFamily="2" charset="2"/>
                <a:hlinkClick r:id="rId2"/>
              </a:rPr>
              <a:t>www.bbc.co.uk/learningzone/clips/variation-and-inheritance/5519.html</a:t>
            </a:r>
            <a:endParaRPr lang="en-GB" dirty="0" smtClean="0">
              <a:solidFill>
                <a:srgbClr val="00206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4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1. Find definitions for these terms:</a:t>
            </a:r>
            <a:br>
              <a:rPr lang="en-GB" sz="3600" dirty="0" smtClean="0">
                <a:latin typeface="Comic Sans MS" pitchFamily="66" charset="0"/>
              </a:rPr>
            </a:b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Hint: Google?</a:t>
            </a:r>
            <a:endParaRPr lang="en-GB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pPr marL="971550" lvl="1" indent="-514350">
              <a:buFont typeface="Arial" pitchFamily="34" charset="0"/>
              <a:buAutoNum type="arabicPeriod"/>
            </a:pPr>
            <a:r>
              <a:rPr lang="en-GB" dirty="0" smtClean="0">
                <a:latin typeface="Comic Sans MS" pitchFamily="66" charset="0"/>
              </a:rPr>
              <a:t>Chromosome </a:t>
            </a:r>
            <a:r>
              <a:rPr lang="en-GB" sz="2000" dirty="0" smtClean="0">
                <a:latin typeface="Comic Sans MS" pitchFamily="66" charset="0"/>
              </a:rPr>
              <a:t>(include </a:t>
            </a:r>
            <a:r>
              <a:rPr lang="en-GB" sz="2000" dirty="0">
                <a:latin typeface="Comic Sans MS" pitchFamily="66" charset="0"/>
              </a:rPr>
              <a:t>a picture of an example</a:t>
            </a:r>
            <a:r>
              <a:rPr lang="en-GB" sz="2000" dirty="0" smtClean="0">
                <a:latin typeface="Comic Sans MS" pitchFamily="66" charset="0"/>
              </a:rPr>
              <a:t>)</a:t>
            </a: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Gene </a:t>
            </a:r>
            <a:r>
              <a:rPr lang="en-GB" sz="2000" dirty="0" smtClean="0">
                <a:latin typeface="Comic Sans MS" pitchFamily="66" charset="0"/>
              </a:rPr>
              <a:t>(include </a:t>
            </a:r>
            <a:r>
              <a:rPr lang="en-GB" sz="2000" dirty="0">
                <a:latin typeface="Comic Sans MS" pitchFamily="66" charset="0"/>
              </a:rPr>
              <a:t>a </a:t>
            </a:r>
            <a:r>
              <a:rPr lang="en-GB" sz="2000" dirty="0" smtClean="0">
                <a:latin typeface="Comic Sans MS" pitchFamily="66" charset="0"/>
              </a:rPr>
              <a:t>picture of an example)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GB" dirty="0" smtClean="0">
                <a:latin typeface="Comic Sans MS" pitchFamily="66" charset="0"/>
              </a:rPr>
              <a:t>Genetic </a:t>
            </a:r>
            <a:r>
              <a:rPr lang="en-GB" sz="2000" dirty="0" smtClean="0">
                <a:latin typeface="Comic Sans MS" pitchFamily="66" charset="0"/>
              </a:rPr>
              <a:t>(include </a:t>
            </a:r>
            <a:r>
              <a:rPr lang="en-GB" sz="2000" dirty="0">
                <a:latin typeface="Comic Sans MS" pitchFamily="66" charset="0"/>
              </a:rPr>
              <a:t>a picture of an example</a:t>
            </a:r>
            <a:r>
              <a:rPr lang="en-GB" sz="2000" dirty="0" smtClean="0">
                <a:latin typeface="Comic Sans MS" pitchFamily="66" charset="0"/>
              </a:rPr>
              <a:t>)</a:t>
            </a:r>
          </a:p>
          <a:p>
            <a:pPr marL="971550" lvl="1" indent="-514350">
              <a:buFont typeface="Arial" pitchFamily="34" charset="0"/>
              <a:buAutoNum type="arabicPeriod"/>
            </a:pPr>
            <a:r>
              <a:rPr lang="en-GB" dirty="0" smtClean="0">
                <a:latin typeface="Comic Sans MS" pitchFamily="66" charset="0"/>
              </a:rPr>
              <a:t>Gamete </a:t>
            </a:r>
            <a:r>
              <a:rPr lang="en-GB" sz="2000" dirty="0" smtClean="0">
                <a:latin typeface="Comic Sans MS" pitchFamily="66" charset="0"/>
              </a:rPr>
              <a:t>(include </a:t>
            </a:r>
            <a:r>
              <a:rPr lang="en-GB" sz="2000" dirty="0">
                <a:latin typeface="Comic Sans MS" pitchFamily="66" charset="0"/>
              </a:rPr>
              <a:t>a picture of an example</a:t>
            </a:r>
            <a:r>
              <a:rPr lang="en-GB" sz="2000" dirty="0" smtClean="0">
                <a:latin typeface="Comic Sans MS" pitchFamily="66" charset="0"/>
              </a:rPr>
              <a:t>)</a:t>
            </a: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Nucleus</a:t>
            </a:r>
            <a:endParaRPr lang="en-GB" dirty="0" smtClean="0">
              <a:latin typeface="Comic Sans MS" pitchFamily="66" charset="0"/>
            </a:endParaRPr>
          </a:p>
          <a:p>
            <a:pPr marL="971550" lvl="1" indent="-514350">
              <a:buAutoNum type="arabicPeriod"/>
            </a:pPr>
            <a:r>
              <a:rPr lang="en-GB" dirty="0" smtClean="0">
                <a:latin typeface="Comic Sans MS" pitchFamily="66" charset="0"/>
              </a:rPr>
              <a:t>Inherited characteristic </a:t>
            </a:r>
            <a:r>
              <a:rPr lang="en-GB" sz="2000" dirty="0" smtClean="0">
                <a:latin typeface="Comic Sans MS" pitchFamily="66" charset="0"/>
              </a:rPr>
              <a:t>(give 5 examples)</a:t>
            </a: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>
                <a:latin typeface="Comic Sans MS" pitchFamily="66" charset="0"/>
              </a:rPr>
              <a:t>2</a:t>
            </a:r>
            <a:r>
              <a:rPr lang="en-GB" sz="3600" dirty="0" smtClean="0">
                <a:latin typeface="Comic Sans MS" pitchFamily="66" charset="0"/>
              </a:rPr>
              <a:t>. Take the A3 sheet and complete the summary </a:t>
            </a:r>
            <a:r>
              <a:rPr lang="en-GB" sz="3600" dirty="0" smtClean="0">
                <a:latin typeface="Comic Sans MS" pitchFamily="66" charset="0"/>
              </a:rPr>
              <a:t>questions on </a:t>
            </a:r>
            <a:r>
              <a:rPr lang="en-GB" sz="3600" u="sng" dirty="0" smtClean="0">
                <a:latin typeface="Comic Sans MS" pitchFamily="66" charset="0"/>
              </a:rPr>
              <a:t>inheritance</a:t>
            </a:r>
            <a:endParaRPr lang="en-GB" sz="36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484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Need help? </a:t>
            </a:r>
          </a:p>
          <a:p>
            <a:pPr marL="457200" lvl="1" indent="0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	1. Read all of the page (the answers are in there)</a:t>
            </a:r>
          </a:p>
          <a:p>
            <a:pPr marL="457200" lvl="1" indent="0">
              <a:buNone/>
            </a:pP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2. Use the internet’s GCSE revision sites to help.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0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43664" cy="114300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3. Intelligence. Is it inherited?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1512168"/>
          </a:xfrm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4763" lvl="1" indent="0">
              <a:buNone/>
            </a:pPr>
            <a:r>
              <a:rPr lang="en-GB" sz="2000" b="1" dirty="0" smtClean="0">
                <a:latin typeface="Comic Sans MS" pitchFamily="66" charset="0"/>
              </a:rPr>
              <a:t>C grade</a:t>
            </a:r>
          </a:p>
          <a:p>
            <a:pPr marL="347663" lvl="1" indent="-342900"/>
            <a:r>
              <a:rPr lang="en-GB" sz="2000" b="1" dirty="0" smtClean="0">
                <a:latin typeface="Comic Sans MS" pitchFamily="66" charset="0"/>
              </a:rPr>
              <a:t>List 3 examples </a:t>
            </a:r>
            <a:r>
              <a:rPr lang="en-GB" sz="2000" b="1" dirty="0" smtClean="0">
                <a:latin typeface="Comic Sans MS" pitchFamily="66" charset="0"/>
              </a:rPr>
              <a:t>of inherited characteristics (e.g. eye colour) and 3 examples of </a:t>
            </a:r>
            <a:r>
              <a:rPr lang="en-GB" sz="2000" b="1" dirty="0">
                <a:latin typeface="Comic Sans MS" pitchFamily="66" charset="0"/>
              </a:rPr>
              <a:t>environmental </a:t>
            </a:r>
            <a:r>
              <a:rPr lang="en-GB" sz="2000" b="1" dirty="0" smtClean="0">
                <a:latin typeface="Comic Sans MS" pitchFamily="66" charset="0"/>
              </a:rPr>
              <a:t>characteristics (length of hair).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3437384"/>
            <a:ext cx="8496944" cy="1512168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GB" sz="2000" b="1" dirty="0">
                <a:latin typeface="Comic Sans MS" pitchFamily="66" charset="0"/>
              </a:rPr>
              <a:t>B</a:t>
            </a:r>
            <a:r>
              <a:rPr lang="en-GB" sz="2000" b="1" dirty="0" smtClean="0">
                <a:latin typeface="Comic Sans MS" pitchFamily="66" charset="0"/>
              </a:rPr>
              <a:t> grade</a:t>
            </a:r>
          </a:p>
          <a:p>
            <a:pPr marL="347663" lvl="1" indent="-342900"/>
            <a:r>
              <a:rPr lang="en-GB" sz="2000" b="1" dirty="0" smtClean="0">
                <a:latin typeface="Comic Sans MS" pitchFamily="66" charset="0"/>
              </a:rPr>
              <a:t>Why would some people believe intelligence to be inherited and why would some believe it to be caused by the environment?</a:t>
            </a:r>
            <a:endParaRPr lang="en-GB" sz="2000" b="1" dirty="0">
              <a:latin typeface="Comic Sans MS" pitchFamily="66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3528" y="5157192"/>
            <a:ext cx="8496944" cy="1512168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GB" sz="2000" b="1" dirty="0" smtClean="0">
                <a:latin typeface="Comic Sans MS" pitchFamily="66" charset="0"/>
              </a:rPr>
              <a:t>A/A* grade</a:t>
            </a:r>
          </a:p>
          <a:p>
            <a:pPr marL="347663" lvl="1" indent="-342900"/>
            <a:r>
              <a:rPr lang="en-GB" sz="2000" b="1" dirty="0" smtClean="0">
                <a:latin typeface="Comic Sans MS" pitchFamily="66" charset="0"/>
              </a:rPr>
              <a:t>Fully evaluate reasons for and against intelligence being inherited.</a:t>
            </a:r>
            <a:endParaRPr lang="en-GB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5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158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Inheritance!</vt:lpstr>
      <vt:lpstr>1. Find definitions for these terms: Hint: Google?</vt:lpstr>
      <vt:lpstr>2. Take the A3 sheet and complete the summary questions on inheritance</vt:lpstr>
      <vt:lpstr>3. Intelligence. Is it inherited?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</dc:title>
  <dc:creator>Jack Docherty</dc:creator>
  <cp:lastModifiedBy>Jack Docherty</cp:lastModifiedBy>
  <cp:revision>14</cp:revision>
  <dcterms:created xsi:type="dcterms:W3CDTF">2013-06-14T06:17:17Z</dcterms:created>
  <dcterms:modified xsi:type="dcterms:W3CDTF">2013-07-05T08:00:10Z</dcterms:modified>
</cp:coreProperties>
</file>